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31"/>
  </p:notesMasterIdLst>
  <p:handoutMasterIdLst>
    <p:handoutMasterId r:id="rId32"/>
  </p:handoutMasterIdLst>
  <p:sldIdLst>
    <p:sldId id="360" r:id="rId3"/>
    <p:sldId id="398" r:id="rId4"/>
    <p:sldId id="399" r:id="rId5"/>
    <p:sldId id="400" r:id="rId6"/>
    <p:sldId id="401" r:id="rId7"/>
    <p:sldId id="402" r:id="rId8"/>
    <p:sldId id="378" r:id="rId9"/>
    <p:sldId id="393" r:id="rId10"/>
    <p:sldId id="405" r:id="rId11"/>
    <p:sldId id="392" r:id="rId12"/>
    <p:sldId id="385" r:id="rId13"/>
    <p:sldId id="414" r:id="rId14"/>
    <p:sldId id="413" r:id="rId15"/>
    <p:sldId id="388" r:id="rId16"/>
    <p:sldId id="389" r:id="rId17"/>
    <p:sldId id="390" r:id="rId18"/>
    <p:sldId id="391" r:id="rId19"/>
    <p:sldId id="395" r:id="rId20"/>
    <p:sldId id="397" r:id="rId21"/>
    <p:sldId id="415" r:id="rId22"/>
    <p:sldId id="416" r:id="rId23"/>
    <p:sldId id="422" r:id="rId24"/>
    <p:sldId id="417" r:id="rId25"/>
    <p:sldId id="418" r:id="rId26"/>
    <p:sldId id="423" r:id="rId27"/>
    <p:sldId id="419" r:id="rId28"/>
    <p:sldId id="412" r:id="rId29"/>
    <p:sldId id="371" r:id="rId3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0000"/>
    <p:restoredTop sz="86414"/>
  </p:normalViewPr>
  <p:slideViewPr>
    <p:cSldViewPr snapToGrid="0" snapToObjects="1" showGuides="1">
      <p:cViewPr varScale="1">
        <p:scale>
          <a:sx n="115" d="100"/>
          <a:sy n="115" d="100"/>
        </p:scale>
        <p:origin x="105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A445-5558-4449-9DF3-8EEAEDD9389B}"/>
              </a:ext>
            </a:extLst>
          </p:cNvPr>
          <p:cNvSpPr>
            <a:spLocks noGrp="1"/>
          </p:cNvSpPr>
          <p:nvPr>
            <p:ph type="hdr" sz="quarter"/>
          </p:nvPr>
        </p:nvSpPr>
        <p:spPr>
          <a:xfrm>
            <a:off x="2"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E34A98F-C81B-5E43-B628-921FF4B5EC18}"/>
              </a:ext>
            </a:extLst>
          </p:cNvPr>
          <p:cNvSpPr>
            <a:spLocks noGrp="1"/>
          </p:cNvSpPr>
          <p:nvPr>
            <p:ph type="dt" sz="quarter" idx="1"/>
          </p:nvPr>
        </p:nvSpPr>
        <p:spPr>
          <a:xfrm>
            <a:off x="3898104" y="0"/>
            <a:ext cx="2982119" cy="466434"/>
          </a:xfrm>
          <a:prstGeom prst="rect">
            <a:avLst/>
          </a:prstGeom>
        </p:spPr>
        <p:txBody>
          <a:bodyPr vert="horz" lIns="93177" tIns="46589" rIns="93177" bIns="46589" rtlCol="0"/>
          <a:lstStyle>
            <a:lvl1pPr algn="r">
              <a:defRPr sz="1200"/>
            </a:lvl1pPr>
          </a:lstStyle>
          <a:p>
            <a:fld id="{91DB1CED-BBCC-CC47-A076-726FEE660A1D}" type="datetimeFigureOut">
              <a:rPr lang="en-US" smtClean="0"/>
              <a:t>7/20/2020</a:t>
            </a:fld>
            <a:endParaRPr lang="en-US"/>
          </a:p>
        </p:txBody>
      </p:sp>
      <p:sp>
        <p:nvSpPr>
          <p:cNvPr id="4" name="Footer Placeholder 3">
            <a:extLst>
              <a:ext uri="{FF2B5EF4-FFF2-40B4-BE49-F238E27FC236}">
                <a16:creationId xmlns:a16="http://schemas.microsoft.com/office/drawing/2014/main" id="{2FF60DD8-5E58-8D4A-A979-73CD5394E1F0}"/>
              </a:ext>
            </a:extLst>
          </p:cNvPr>
          <p:cNvSpPr>
            <a:spLocks noGrp="1"/>
          </p:cNvSpPr>
          <p:nvPr>
            <p:ph type="ftr" sz="quarter" idx="2"/>
          </p:nvPr>
        </p:nvSpPr>
        <p:spPr>
          <a:xfrm>
            <a:off x="2" y="8829972"/>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15FB1A-06FD-E345-910F-9E3110383CEC}"/>
              </a:ext>
            </a:extLst>
          </p:cNvPr>
          <p:cNvSpPr>
            <a:spLocks noGrp="1"/>
          </p:cNvSpPr>
          <p:nvPr>
            <p:ph type="sldNum" sz="quarter" idx="3"/>
          </p:nvPr>
        </p:nvSpPr>
        <p:spPr>
          <a:xfrm>
            <a:off x="3898104" y="8829972"/>
            <a:ext cx="2982119" cy="466433"/>
          </a:xfrm>
          <a:prstGeom prst="rect">
            <a:avLst/>
          </a:prstGeom>
        </p:spPr>
        <p:txBody>
          <a:bodyPr vert="horz" lIns="93177" tIns="46589" rIns="93177" bIns="46589" rtlCol="0" anchor="b"/>
          <a:lstStyle>
            <a:lvl1pPr algn="r">
              <a:defRPr sz="1200"/>
            </a:lvl1pPr>
          </a:lstStyle>
          <a:p>
            <a:fld id="{FFF81C4C-E9ED-B046-AA44-551BE7F59700}" type="slidenum">
              <a:rPr lang="en-US" smtClean="0"/>
              <a:t>‹#›</a:t>
            </a:fld>
            <a:endParaRPr lang="en-US"/>
          </a:p>
        </p:txBody>
      </p:sp>
    </p:spTree>
    <p:extLst>
      <p:ext uri="{BB962C8B-B14F-4D97-AF65-F5344CB8AC3E}">
        <p14:creationId xmlns:p14="http://schemas.microsoft.com/office/powerpoint/2010/main" val="233302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4" y="0"/>
            <a:ext cx="2982119" cy="466434"/>
          </a:xfrm>
          <a:prstGeom prst="rect">
            <a:avLst/>
          </a:prstGeom>
        </p:spPr>
        <p:txBody>
          <a:bodyPr vert="horz" lIns="93177" tIns="46589" rIns="93177" bIns="46589" rtlCol="0"/>
          <a:lstStyle>
            <a:lvl1pPr algn="r">
              <a:defRPr sz="1200"/>
            </a:lvl1pPr>
          </a:lstStyle>
          <a:p>
            <a:fld id="{16463988-4FE8-2E4D-BB69-0AEF97854ADC}" type="datetimeFigureOut">
              <a:rPr lang="en-US" smtClean="0"/>
              <a:t>7/20/2020</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2"/>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4" y="8829972"/>
            <a:ext cx="2982119" cy="466433"/>
          </a:xfrm>
          <a:prstGeom prst="rect">
            <a:avLst/>
          </a:prstGeom>
        </p:spPr>
        <p:txBody>
          <a:bodyPr vert="horz" lIns="93177" tIns="46589" rIns="93177" bIns="46589" rtlCol="0" anchor="b"/>
          <a:lstStyle>
            <a:lvl1pPr algn="r">
              <a:defRPr sz="1200"/>
            </a:lvl1pPr>
          </a:lstStyle>
          <a:p>
            <a:fld id="{B2709317-7393-CE42-8571-143524D75DA5}" type="slidenum">
              <a:rPr lang="en-US" smtClean="0"/>
              <a:t>‹#›</a:t>
            </a:fld>
            <a:endParaRPr lang="en-US"/>
          </a:p>
        </p:txBody>
      </p:sp>
    </p:spTree>
    <p:extLst>
      <p:ext uri="{BB962C8B-B14F-4D97-AF65-F5344CB8AC3E}">
        <p14:creationId xmlns:p14="http://schemas.microsoft.com/office/powerpoint/2010/main" val="148857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09317-7393-CE42-8571-143524D75DA5}" type="slidenum">
              <a:rPr lang="en-US" smtClean="0"/>
              <a:t>4</a:t>
            </a:fld>
            <a:endParaRPr lang="en-US"/>
          </a:p>
        </p:txBody>
      </p:sp>
    </p:spTree>
    <p:extLst>
      <p:ext uri="{BB962C8B-B14F-4D97-AF65-F5344CB8AC3E}">
        <p14:creationId xmlns:p14="http://schemas.microsoft.com/office/powerpoint/2010/main" val="679779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D8EB5C-4925-2546-A692-188A98C48A4C}"/>
              </a:ext>
            </a:extLst>
          </p:cNvPr>
          <p:cNvSpPr/>
          <p:nvPr userDrawn="1"/>
        </p:nvSpPr>
        <p:spPr>
          <a:xfrm>
            <a:off x="127322" y="138896"/>
            <a:ext cx="11875625" cy="65759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658F0C-A39A-934E-B875-5CCA9639270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019A8ED-3045-3946-8056-21D5156624F9}"/>
              </a:ext>
            </a:extLst>
          </p:cNvPr>
          <p:cNvPicPr>
            <a:picLocks noChangeAspect="1"/>
          </p:cNvPicPr>
          <p:nvPr userDrawn="1"/>
        </p:nvPicPr>
        <p:blipFill>
          <a:blip r:embed="rId3">
            <a:alphaModFix amt="50000"/>
          </a:blip>
          <a:stretch>
            <a:fillRect/>
          </a:stretch>
        </p:blipFill>
        <p:spPr>
          <a:xfrm>
            <a:off x="0" y="0"/>
            <a:ext cx="12192000" cy="6858000"/>
          </a:xfrm>
          <a:prstGeom prst="rect">
            <a:avLst/>
          </a:prstGeom>
        </p:spPr>
      </p:pic>
      <p:cxnSp>
        <p:nvCxnSpPr>
          <p:cNvPr id="30" name="Straight Connector 29">
            <a:extLst>
              <a:ext uri="{FF2B5EF4-FFF2-40B4-BE49-F238E27FC236}">
                <a16:creationId xmlns:a16="http://schemas.microsoft.com/office/drawing/2014/main" id="{53FCBB03-4949-2C46-A84A-83F9A2BB5BA1}"/>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720176" y="2099817"/>
            <a:ext cx="7080446" cy="2014537"/>
          </a:xfrm>
          <a:prstGeom prst="rect">
            <a:avLst/>
          </a:prstGeom>
        </p:spPr>
        <p:txBody>
          <a:bodyPr lIns="0" rIns="0" anchor="b"/>
          <a:lstStyle>
            <a:lvl1pPr algn="l">
              <a:lnSpc>
                <a:spcPts val="4600"/>
              </a:lnSpc>
              <a:defRPr sz="6000" b="1" i="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SLIDE STYLE</a:t>
            </a:r>
          </a:p>
        </p:txBody>
      </p:sp>
      <p:pic>
        <p:nvPicPr>
          <p:cNvPr id="9" name="Picture 8">
            <a:extLst>
              <a:ext uri="{FF2B5EF4-FFF2-40B4-BE49-F238E27FC236}">
                <a16:creationId xmlns:a16="http://schemas.microsoft.com/office/drawing/2014/main" id="{BD5EB3A5-6255-9A42-B21D-95306E15B902}"/>
              </a:ext>
            </a:extLst>
          </p:cNvPr>
          <p:cNvPicPr>
            <a:picLocks noChangeAspect="1"/>
          </p:cNvPicPr>
          <p:nvPr userDrawn="1"/>
        </p:nvPicPr>
        <p:blipFill>
          <a:blip r:embed="rId4"/>
          <a:stretch>
            <a:fillRect/>
          </a:stretch>
        </p:blipFill>
        <p:spPr>
          <a:xfrm>
            <a:off x="384510" y="6343616"/>
            <a:ext cx="2786953" cy="392042"/>
          </a:xfrm>
          <a:prstGeom prst="rect">
            <a:avLst/>
          </a:prstGeom>
        </p:spPr>
      </p:pic>
      <p:pic>
        <p:nvPicPr>
          <p:cNvPr id="6" name="Picture 5">
            <a:extLst>
              <a:ext uri="{FF2B5EF4-FFF2-40B4-BE49-F238E27FC236}">
                <a16:creationId xmlns:a16="http://schemas.microsoft.com/office/drawing/2014/main" id="{CDE70856-5940-7244-AD52-CB2F99FFC98A}"/>
              </a:ext>
            </a:extLst>
          </p:cNvPr>
          <p:cNvPicPr>
            <a:picLocks noChangeAspect="1"/>
          </p:cNvPicPr>
          <p:nvPr userDrawn="1"/>
        </p:nvPicPr>
        <p:blipFill>
          <a:blip r:embed="rId5"/>
          <a:stretch>
            <a:fillRect/>
          </a:stretch>
        </p:blipFill>
        <p:spPr>
          <a:xfrm>
            <a:off x="720176" y="4114354"/>
            <a:ext cx="1209208" cy="871414"/>
          </a:xfrm>
          <a:prstGeom prst="rect">
            <a:avLst/>
          </a:prstGeom>
        </p:spPr>
      </p:pic>
    </p:spTree>
    <p:extLst>
      <p:ext uri="{BB962C8B-B14F-4D97-AF65-F5344CB8AC3E}">
        <p14:creationId xmlns:p14="http://schemas.microsoft.com/office/powerpoint/2010/main" val="151730389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A5CDC5-DBD5-4B36-9AD2-DD23611F4B92}"/>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D26CF7E-4C7B-49D0-8443-6EC2AE76467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8819B83F-9D39-4D36-A35F-ED39803ABD12}"/>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3224DE4A-E96B-4CEE-972F-3DA3B29A2B4F}"/>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6" name="Picture 5">
            <a:extLst>
              <a:ext uri="{FF2B5EF4-FFF2-40B4-BE49-F238E27FC236}">
                <a16:creationId xmlns:a16="http://schemas.microsoft.com/office/drawing/2014/main" id="{CDE70856-5940-7244-AD52-CB2F99FFC98A}"/>
              </a:ext>
            </a:extLst>
          </p:cNvPr>
          <p:cNvPicPr>
            <a:picLocks noChangeAspect="1"/>
          </p:cNvPicPr>
          <p:nvPr userDrawn="1"/>
        </p:nvPicPr>
        <p:blipFill>
          <a:blip r:embed="rId2"/>
          <a:stretch>
            <a:fillRect/>
          </a:stretch>
        </p:blipFill>
        <p:spPr>
          <a:xfrm>
            <a:off x="719702" y="3399501"/>
            <a:ext cx="1209208" cy="870898"/>
          </a:xfrm>
          <a:prstGeom prst="rect">
            <a:avLst/>
          </a:prstGeom>
        </p:spPr>
      </p:pic>
      <p:pic>
        <p:nvPicPr>
          <p:cNvPr id="16" name="Picture 15">
            <a:extLst>
              <a:ext uri="{FF2B5EF4-FFF2-40B4-BE49-F238E27FC236}">
                <a16:creationId xmlns:a16="http://schemas.microsoft.com/office/drawing/2014/main" id="{BD9920EB-BD7B-45F5-82C3-AE90C3AFCAE6}"/>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0" name="Straight Connector 9">
            <a:extLst>
              <a:ext uri="{FF2B5EF4-FFF2-40B4-BE49-F238E27FC236}">
                <a16:creationId xmlns:a16="http://schemas.microsoft.com/office/drawing/2014/main" id="{731222B2-C30E-49CE-84EB-CB863675335A}"/>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2079EBBC-6E37-4B6F-96B9-0FF689F64378}"/>
              </a:ext>
            </a:extLst>
          </p:cNvPr>
          <p:cNvPicPr>
            <a:picLocks noChangeAspect="1"/>
          </p:cNvPicPr>
          <p:nvPr userDrawn="1"/>
        </p:nvPicPr>
        <p:blipFill>
          <a:blip r:embed="rId3"/>
          <a:stretch>
            <a:fillRect/>
          </a:stretch>
        </p:blipFill>
        <p:spPr>
          <a:xfrm>
            <a:off x="384510" y="6343470"/>
            <a:ext cx="2788920" cy="392188"/>
          </a:xfrm>
          <a:prstGeom prst="rect">
            <a:avLst/>
          </a:prstGeom>
        </p:spPr>
      </p:pic>
      <p:sp>
        <p:nvSpPr>
          <p:cNvPr id="13" name="Text Placeholder 5">
            <a:extLst>
              <a:ext uri="{FF2B5EF4-FFF2-40B4-BE49-F238E27FC236}">
                <a16:creationId xmlns:a16="http://schemas.microsoft.com/office/drawing/2014/main" id="{1DBE84D2-13EF-B24E-8304-93296585B1B6}"/>
              </a:ext>
            </a:extLst>
          </p:cNvPr>
          <p:cNvSpPr>
            <a:spLocks noGrp="1"/>
          </p:cNvSpPr>
          <p:nvPr>
            <p:ph type="body" sz="quarter" idx="10"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5" name="Text Placeholder 6">
            <a:extLst>
              <a:ext uri="{FF2B5EF4-FFF2-40B4-BE49-F238E27FC236}">
                <a16:creationId xmlns:a16="http://schemas.microsoft.com/office/drawing/2014/main" id="{676FED0A-7CDA-1848-873F-C0B199533AC6}"/>
              </a:ext>
            </a:extLst>
          </p:cNvPr>
          <p:cNvSpPr>
            <a:spLocks noGrp="1"/>
          </p:cNvSpPr>
          <p:nvPr>
            <p:ph type="body" sz="quarter" idx="11"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17" name="Text Placeholder 7">
            <a:extLst>
              <a:ext uri="{FF2B5EF4-FFF2-40B4-BE49-F238E27FC236}">
                <a16:creationId xmlns:a16="http://schemas.microsoft.com/office/drawing/2014/main" id="{1A0EEA11-9B6F-D546-AED8-D652003A77D9}"/>
              </a:ext>
            </a:extLst>
          </p:cNvPr>
          <p:cNvSpPr>
            <a:spLocks noGrp="1"/>
          </p:cNvSpPr>
          <p:nvPr>
            <p:ph type="body" sz="quarter" idx="12"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18" name="Text Placeholder 8">
            <a:extLst>
              <a:ext uri="{FF2B5EF4-FFF2-40B4-BE49-F238E27FC236}">
                <a16:creationId xmlns:a16="http://schemas.microsoft.com/office/drawing/2014/main" id="{729E5133-F5DD-4240-A684-28F212676ACA}"/>
              </a:ext>
            </a:extLst>
          </p:cNvPr>
          <p:cNvSpPr>
            <a:spLocks noGrp="1"/>
          </p:cNvSpPr>
          <p:nvPr>
            <p:ph type="body" sz="quarter" idx="13"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3884552584"/>
      </p:ext>
    </p:extLst>
  </p:cSld>
  <p:clrMapOvr>
    <a:masterClrMapping/>
  </p:clrMapOvr>
  <p:extLst mod="1">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DD8FA8-BF97-4692-A05A-47F2C907A6BD}"/>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CB48358-8C6C-484E-B944-7B5E17AB52AB}"/>
              </a:ext>
            </a:extLst>
          </p:cNvPr>
          <p:cNvGrpSpPr/>
          <p:nvPr userDrawn="1"/>
        </p:nvGrpSpPr>
        <p:grpSpPr>
          <a:xfrm>
            <a:off x="1588" y="-3175"/>
            <a:ext cx="12188825" cy="6864350"/>
            <a:chOff x="1588" y="-3175"/>
            <a:chExt cx="12188825" cy="6864350"/>
          </a:xfrm>
        </p:grpSpPr>
        <p:sp>
          <p:nvSpPr>
            <p:cNvPr id="9" name="Freeform 859">
              <a:extLst>
                <a:ext uri="{FF2B5EF4-FFF2-40B4-BE49-F238E27FC236}">
                  <a16:creationId xmlns:a16="http://schemas.microsoft.com/office/drawing/2014/main" id="{F7DD2B9D-F5E6-470B-94A6-51B61F66D623}"/>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88E05693-CAC3-4D6A-A72E-2A410DC55C0C}"/>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A9578B5F-2C11-9848-B79D-B1F72D7AEFC5}"/>
              </a:ext>
            </a:extLst>
          </p:cNvPr>
          <p:cNvSpPr>
            <a:spLocks noGrp="1"/>
          </p:cNvSpPr>
          <p:nvPr>
            <p:ph type="pic" sz="quarter" idx="10" hasCustomPrompt="1"/>
          </p:nvPr>
        </p:nvSpPr>
        <p:spPr>
          <a:xfrm>
            <a:off x="346668" y="382588"/>
            <a:ext cx="11435024" cy="5848350"/>
          </a:xfrm>
          <a:prstGeom prst="rect">
            <a:avLst/>
          </a:prstGeom>
        </p:spPr>
        <p:txBody>
          <a:bodyPr/>
          <a:lstStyle>
            <a:lvl1pPr marL="0" indent="0" algn="ctr">
              <a:lnSpc>
                <a:spcPct val="85000"/>
              </a:lnSpc>
              <a:spcBef>
                <a:spcPts val="0"/>
              </a:spcBef>
              <a:buNone/>
              <a:defRPr>
                <a:solidFill>
                  <a:schemeClr val="accent2"/>
                </a:solidFill>
              </a:defRPr>
            </a:lvl1pPr>
          </a:lstStyle>
          <a:p>
            <a:r>
              <a:rPr lang="en-US" dirty="0"/>
              <a:t>Go to Insert &gt; Pictures and select picture file. </a:t>
            </a:r>
            <a:br>
              <a:rPr lang="en-US" dirty="0"/>
            </a:br>
            <a:r>
              <a:rPr lang="en-US" dirty="0"/>
              <a:t>On Mac: Set transparency to 50%. </a:t>
            </a:r>
            <a:br>
              <a:rPr lang="en-US" dirty="0"/>
            </a:br>
            <a:r>
              <a:rPr lang="en-US" dirty="0"/>
              <a:t>On PC: Use Format Painter to transfer transparency </a:t>
            </a:r>
            <a:br>
              <a:rPr lang="en-US" dirty="0"/>
            </a:br>
            <a:r>
              <a:rPr lang="en-US" dirty="0"/>
              <a:t>from example image on slide 2 of this template.</a:t>
            </a:r>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FFD75BD8-BED2-4018-8831-227788DBD06A}"/>
              </a:ext>
            </a:extLst>
          </p:cNvPr>
          <p:cNvPicPr>
            <a:picLocks noChangeAspect="1"/>
          </p:cNvPicPr>
          <p:nvPr/>
        </p:nvPicPr>
        <p:blipFill>
          <a:blip r:embed="rId2"/>
          <a:stretch>
            <a:fillRect/>
          </a:stretch>
        </p:blipFill>
        <p:spPr>
          <a:xfrm>
            <a:off x="384510" y="6343470"/>
            <a:ext cx="2788920" cy="392188"/>
          </a:xfrm>
          <a:prstGeom prst="rect">
            <a:avLst/>
          </a:prstGeom>
        </p:spPr>
      </p:pic>
      <p:cxnSp>
        <p:nvCxnSpPr>
          <p:cNvPr id="13" name="Straight Connector 12">
            <a:extLst>
              <a:ext uri="{FF2B5EF4-FFF2-40B4-BE49-F238E27FC236}">
                <a16:creationId xmlns:a16="http://schemas.microsoft.com/office/drawing/2014/main" id="{A7543381-295A-4452-B9A3-6CB7FD08DB22}"/>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71C66F95-BD2D-4776-BC5D-9751A518E6EC}"/>
              </a:ext>
            </a:extLst>
          </p:cNvPr>
          <p:cNvPicPr>
            <a:picLocks noChangeAspect="1"/>
          </p:cNvPicPr>
          <p:nvPr userDrawn="1"/>
        </p:nvPicPr>
        <p:blipFill>
          <a:blip r:embed="rId2"/>
          <a:stretch>
            <a:fillRect/>
          </a:stretch>
        </p:blipFill>
        <p:spPr>
          <a:xfrm>
            <a:off x="384510" y="6343470"/>
            <a:ext cx="2788920" cy="392188"/>
          </a:xfrm>
          <a:prstGeom prst="rect">
            <a:avLst/>
          </a:prstGeom>
        </p:spPr>
      </p:pic>
      <p:sp>
        <p:nvSpPr>
          <p:cNvPr id="14" name="Title 1">
            <a:extLst>
              <a:ext uri="{FF2B5EF4-FFF2-40B4-BE49-F238E27FC236}">
                <a16:creationId xmlns:a16="http://schemas.microsoft.com/office/drawing/2014/main" id="{E0C92C78-E62E-BC49-B650-548A8017DEF3}"/>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 w/ image</a:t>
            </a:r>
          </a:p>
        </p:txBody>
      </p:sp>
      <p:pic>
        <p:nvPicPr>
          <p:cNvPr id="15" name="Picture 14">
            <a:extLst>
              <a:ext uri="{FF2B5EF4-FFF2-40B4-BE49-F238E27FC236}">
                <a16:creationId xmlns:a16="http://schemas.microsoft.com/office/drawing/2014/main" id="{F114FBCE-07F0-564C-AF72-CFB5912CB3FE}"/>
              </a:ext>
            </a:extLst>
          </p:cNvPr>
          <p:cNvPicPr>
            <a:picLocks noChangeAspect="1"/>
          </p:cNvPicPr>
          <p:nvPr userDrawn="1"/>
        </p:nvPicPr>
        <p:blipFill>
          <a:blip r:embed="rId3"/>
          <a:stretch>
            <a:fillRect/>
          </a:stretch>
        </p:blipFill>
        <p:spPr>
          <a:xfrm>
            <a:off x="719702" y="3399501"/>
            <a:ext cx="1209208" cy="870898"/>
          </a:xfrm>
          <a:prstGeom prst="rect">
            <a:avLst/>
          </a:prstGeom>
        </p:spPr>
      </p:pic>
      <p:sp>
        <p:nvSpPr>
          <p:cNvPr id="17" name="Text Placeholder 5">
            <a:extLst>
              <a:ext uri="{FF2B5EF4-FFF2-40B4-BE49-F238E27FC236}">
                <a16:creationId xmlns:a16="http://schemas.microsoft.com/office/drawing/2014/main" id="{03964729-C203-3344-86EC-DECED1EFCC90}"/>
              </a:ext>
            </a:extLst>
          </p:cNvPr>
          <p:cNvSpPr>
            <a:spLocks noGrp="1"/>
          </p:cNvSpPr>
          <p:nvPr>
            <p:ph type="body" sz="quarter" idx="11"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8" name="Text Placeholder 6">
            <a:extLst>
              <a:ext uri="{FF2B5EF4-FFF2-40B4-BE49-F238E27FC236}">
                <a16:creationId xmlns:a16="http://schemas.microsoft.com/office/drawing/2014/main" id="{787C45D3-75F9-7B4F-B7C0-F5C4D18A0023}"/>
              </a:ext>
            </a:extLst>
          </p:cNvPr>
          <p:cNvSpPr>
            <a:spLocks noGrp="1"/>
          </p:cNvSpPr>
          <p:nvPr>
            <p:ph type="body" sz="quarter" idx="12"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21" name="Text Placeholder 7">
            <a:extLst>
              <a:ext uri="{FF2B5EF4-FFF2-40B4-BE49-F238E27FC236}">
                <a16:creationId xmlns:a16="http://schemas.microsoft.com/office/drawing/2014/main" id="{E2108129-156C-824A-8480-3C9FD221CC5F}"/>
              </a:ext>
            </a:extLst>
          </p:cNvPr>
          <p:cNvSpPr>
            <a:spLocks noGrp="1"/>
          </p:cNvSpPr>
          <p:nvPr>
            <p:ph type="body" sz="quarter" idx="13"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22" name="Text Placeholder 8">
            <a:extLst>
              <a:ext uri="{FF2B5EF4-FFF2-40B4-BE49-F238E27FC236}">
                <a16:creationId xmlns:a16="http://schemas.microsoft.com/office/drawing/2014/main" id="{9506257A-82F7-D44F-884F-6DA1FCEB823A}"/>
              </a:ext>
            </a:extLst>
          </p:cNvPr>
          <p:cNvSpPr>
            <a:spLocks noGrp="1"/>
          </p:cNvSpPr>
          <p:nvPr>
            <p:ph type="body" sz="quarter" idx="14"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30106116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920B55-A2F1-4879-9B41-31B442109CDF}"/>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C448F17-3341-488D-92B3-103B6333CF14}"/>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00A72F57-83C4-4BEB-B6CE-9D2071FA126C}"/>
                </a:ext>
              </a:extLst>
            </p:cNvPr>
            <p:cNvSpPr/>
            <p:nvPr userDrawn="1"/>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F32676-6178-426F-89C4-857D6564EA17}"/>
              </a:ext>
            </a:extLst>
          </p:cNvPr>
          <p:cNvSpPr/>
          <p:nvPr/>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11" name="Title 1">
            <a:extLst>
              <a:ext uri="{FF2B5EF4-FFF2-40B4-BE49-F238E27FC236}">
                <a16:creationId xmlns:a16="http://schemas.microsoft.com/office/drawing/2014/main" id="{8A6D61C8-AE93-6F45-AD16-93DD81EC5561}"/>
              </a:ext>
            </a:extLst>
          </p:cNvPr>
          <p:cNvSpPr>
            <a:spLocks noGrp="1"/>
          </p:cNvSpPr>
          <p:nvPr>
            <p:ph type="ctrTitle" hasCustomPrompt="1"/>
          </p:nvPr>
        </p:nvSpPr>
        <p:spPr>
          <a:xfrm>
            <a:off x="720176" y="2099817"/>
            <a:ext cx="10515600" cy="2014537"/>
          </a:xfrm>
          <a:prstGeom prst="rect">
            <a:avLst/>
          </a:prstGeom>
        </p:spPr>
        <p:txBody>
          <a:bodyPr lIns="0" rIns="0" anchor="b"/>
          <a:lstStyle>
            <a:lvl1pPr algn="l">
              <a:lnSpc>
                <a:spcPct val="65000"/>
              </a:lnSpc>
              <a:defRPr sz="6000" b="1" i="0" cap="all" baseline="0">
                <a:solidFill>
                  <a:schemeClr val="accent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12" name="Picture 11">
            <a:extLst>
              <a:ext uri="{FF2B5EF4-FFF2-40B4-BE49-F238E27FC236}">
                <a16:creationId xmlns:a16="http://schemas.microsoft.com/office/drawing/2014/main" id="{60BA085D-C4D3-1B44-9829-1058877690AB}"/>
              </a:ext>
            </a:extLst>
          </p:cNvPr>
          <p:cNvPicPr>
            <a:picLocks noChangeAspect="1"/>
          </p:cNvPicPr>
          <p:nvPr/>
        </p:nvPicPr>
        <p:blipFill>
          <a:blip r:embed="rId2"/>
          <a:stretch>
            <a:fillRect/>
          </a:stretch>
        </p:blipFill>
        <p:spPr>
          <a:xfrm>
            <a:off x="720176" y="4114354"/>
            <a:ext cx="1209208" cy="871413"/>
          </a:xfrm>
          <a:prstGeom prst="rect">
            <a:avLst/>
          </a:prstGeom>
        </p:spPr>
      </p:pic>
      <p:pic>
        <p:nvPicPr>
          <p:cNvPr id="10" name="Picture 9">
            <a:extLst>
              <a:ext uri="{FF2B5EF4-FFF2-40B4-BE49-F238E27FC236}">
                <a16:creationId xmlns:a16="http://schemas.microsoft.com/office/drawing/2014/main" id="{84469A9B-07B8-46F1-A194-B1ECE6964DFC}"/>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5" name="Straight Connector 14">
            <a:extLst>
              <a:ext uri="{FF2B5EF4-FFF2-40B4-BE49-F238E27FC236}">
                <a16:creationId xmlns:a16="http://schemas.microsoft.com/office/drawing/2014/main" id="{D215CF15-5850-4035-A9C0-1365AB8CFDFC}"/>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52FC67E5-8967-45F5-95FB-AC953BC991BC}"/>
              </a:ext>
            </a:extLst>
          </p:cNvPr>
          <p:cNvPicPr>
            <a:picLocks noChangeAspect="1"/>
          </p:cNvPicPr>
          <p:nvPr userDrawn="1"/>
        </p:nvPicPr>
        <p:blipFill>
          <a:blip r:embed="rId3"/>
          <a:stretch>
            <a:fillRect/>
          </a:stretch>
        </p:blipFill>
        <p:spPr>
          <a:xfrm>
            <a:off x="384510" y="6343470"/>
            <a:ext cx="2788920" cy="392188"/>
          </a:xfrm>
          <a:prstGeom prst="rect">
            <a:avLst/>
          </a:prstGeom>
        </p:spPr>
      </p:pic>
    </p:spTree>
    <p:extLst>
      <p:ext uri="{BB962C8B-B14F-4D97-AF65-F5344CB8AC3E}">
        <p14:creationId xmlns:p14="http://schemas.microsoft.com/office/powerpoint/2010/main" val="28480855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Conten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6096000" y="1"/>
            <a:ext cx="5677689"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7" name="Slide Number Placeholder 7">
            <a:extLst>
              <a:ext uri="{FF2B5EF4-FFF2-40B4-BE49-F238E27FC236}">
                <a16:creationId xmlns:a16="http://schemas.microsoft.com/office/drawing/2014/main" id="{CFACAECB-AFA0-4049-8E85-0D6E590ABF7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48865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102870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solidFill>
                  <a:schemeClr val="tx1"/>
                </a:solidFill>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Text Placeholder 3">
            <a:extLst>
              <a:ext uri="{FF2B5EF4-FFF2-40B4-BE49-F238E27FC236}">
                <a16:creationId xmlns:a16="http://schemas.microsoft.com/office/drawing/2014/main" id="{E34C71EA-2D7E-D345-A1D9-583E57427CAB}"/>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9ABE7F86-52FE-4EEC-B4F0-9A83442B5DD5}"/>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95834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217"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487168"/>
            <a:ext cx="3771900" cy="3264408"/>
          </a:xfrm>
          <a:prstGeom prst="rect">
            <a:avLst/>
          </a:prstGeom>
        </p:spPr>
        <p:txBody>
          <a:bodyPr/>
          <a:lstStyle>
            <a:lvl1pPr marL="0" indent="0" algn="ctr">
              <a:buNone/>
              <a:defRPr/>
            </a:lvl1pPr>
          </a:lstStyle>
          <a:p>
            <a:r>
              <a:rPr lang="en-US"/>
              <a:t>Click icon to add picture</a:t>
            </a:r>
          </a:p>
        </p:txBody>
      </p:sp>
      <p:sp>
        <p:nvSpPr>
          <p:cNvPr id="9" name="Text Placeholder 3">
            <a:extLst>
              <a:ext uri="{FF2B5EF4-FFF2-40B4-BE49-F238E27FC236}">
                <a16:creationId xmlns:a16="http://schemas.microsoft.com/office/drawing/2014/main" id="{CF70D4B3-0A4C-8648-9EAC-FABE0EF3A60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807CD486-942D-4380-81DD-A0BAC7A57A27}"/>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12847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487168"/>
            <a:ext cx="3771900" cy="3264408"/>
          </a:xfrm>
          <a:prstGeom prst="rect">
            <a:avLst/>
          </a:prstGeom>
        </p:spPr>
        <p:txBody>
          <a:bodyPr/>
          <a:lstStyle>
            <a:lvl1pPr marL="0" indent="0" algn="ctr">
              <a:buNone/>
              <a:defRPr/>
            </a:lvl1pPr>
          </a:lstStyle>
          <a:p>
            <a:r>
              <a:rPr lang="en-US"/>
              <a:t>Click icon to add table</a:t>
            </a:r>
          </a:p>
        </p:txBody>
      </p:sp>
      <p:sp>
        <p:nvSpPr>
          <p:cNvPr id="9" name="Text Placeholder 3">
            <a:extLst>
              <a:ext uri="{FF2B5EF4-FFF2-40B4-BE49-F238E27FC236}">
                <a16:creationId xmlns:a16="http://schemas.microsoft.com/office/drawing/2014/main" id="{5F79CDF2-4AA7-9F42-ABCB-4510703DEB0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B43BC3E4-461C-4F90-A80E-0FEEABE3529E}"/>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588312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with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Chart Placeholder 9">
            <a:extLst>
              <a:ext uri="{FF2B5EF4-FFF2-40B4-BE49-F238E27FC236}">
                <a16:creationId xmlns:a16="http://schemas.microsoft.com/office/drawing/2014/main" id="{0FE68864-401E-7F4B-8057-2363DC18B02B}"/>
              </a:ext>
            </a:extLst>
          </p:cNvPr>
          <p:cNvSpPr>
            <a:spLocks noGrp="1"/>
          </p:cNvSpPr>
          <p:nvPr>
            <p:ph type="chart" sz="quarter" idx="15"/>
          </p:nvPr>
        </p:nvSpPr>
        <p:spPr>
          <a:xfrm>
            <a:off x="7467600" y="2487168"/>
            <a:ext cx="3771900" cy="3264408"/>
          </a:xfrm>
          <a:prstGeom prst="rect">
            <a:avLst/>
          </a:prstGeom>
        </p:spPr>
        <p:txBody>
          <a:bodyPr/>
          <a:lstStyle>
            <a:lvl1pPr marL="0" indent="0">
              <a:buNone/>
              <a:defRPr/>
            </a:lvl1pPr>
          </a:lstStyle>
          <a:p>
            <a:r>
              <a:rPr lang="en-US" dirty="0"/>
              <a:t>Click icon to add chart</a:t>
            </a:r>
          </a:p>
        </p:txBody>
      </p:sp>
      <p:sp>
        <p:nvSpPr>
          <p:cNvPr id="9" name="Text Placeholder 3">
            <a:extLst>
              <a:ext uri="{FF2B5EF4-FFF2-40B4-BE49-F238E27FC236}">
                <a16:creationId xmlns:a16="http://schemas.microsoft.com/office/drawing/2014/main" id="{9B94F009-B3E4-A64D-AC57-185958455E3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4" name="Slide Number Placeholder 7">
            <a:extLst>
              <a:ext uri="{FF2B5EF4-FFF2-40B4-BE49-F238E27FC236}">
                <a16:creationId xmlns:a16="http://schemas.microsoft.com/office/drawing/2014/main" id="{012DF8B7-8A2B-4655-9404-988C8A6DF85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45028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3">
            <a:extLst>
              <a:ext uri="{FF2B5EF4-FFF2-40B4-BE49-F238E27FC236}">
                <a16:creationId xmlns:a16="http://schemas.microsoft.com/office/drawing/2014/main" id="{E7A82AB0-B7F4-7A48-9357-ECF3AD20BD5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2" name="Content Placeholder 2">
            <a:extLst>
              <a:ext uri="{FF2B5EF4-FFF2-40B4-BE49-F238E27FC236}">
                <a16:creationId xmlns:a16="http://schemas.microsoft.com/office/drawing/2014/main" id="{B03D5802-717F-442D-BB0B-1A817BF26F03}"/>
              </a:ext>
            </a:extLst>
          </p:cNvPr>
          <p:cNvSpPr>
            <a:spLocks noGrp="1"/>
          </p:cNvSpPr>
          <p:nvPr>
            <p:ph idx="1" hasCustomPrompt="1"/>
          </p:nvPr>
        </p:nvSpPr>
        <p:spPr>
          <a:xfrm>
            <a:off x="9509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3" name="Text Placeholder 10">
            <a:extLst>
              <a:ext uri="{FF2B5EF4-FFF2-40B4-BE49-F238E27FC236}">
                <a16:creationId xmlns:a16="http://schemas.microsoft.com/office/drawing/2014/main" id="{1A62AE66-2E10-44E8-93A0-4798BDBDA68C}"/>
              </a:ext>
            </a:extLst>
          </p:cNvPr>
          <p:cNvSpPr>
            <a:spLocks noGrp="1"/>
          </p:cNvSpPr>
          <p:nvPr>
            <p:ph type="body" sz="quarter" idx="13" hasCustomPrompt="1"/>
          </p:nvPr>
        </p:nvSpPr>
        <p:spPr>
          <a:xfrm>
            <a:off x="9509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4" name="Content Placeholder 2">
            <a:extLst>
              <a:ext uri="{FF2B5EF4-FFF2-40B4-BE49-F238E27FC236}">
                <a16:creationId xmlns:a16="http://schemas.microsoft.com/office/drawing/2014/main" id="{34D72248-AAC8-4011-A72C-4AD52E176275}"/>
              </a:ext>
            </a:extLst>
          </p:cNvPr>
          <p:cNvSpPr>
            <a:spLocks noGrp="1"/>
          </p:cNvSpPr>
          <p:nvPr>
            <p:ph idx="15" hasCustomPrompt="1"/>
          </p:nvPr>
        </p:nvSpPr>
        <p:spPr>
          <a:xfrm>
            <a:off x="62087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5" name="Text Placeholder 10">
            <a:extLst>
              <a:ext uri="{FF2B5EF4-FFF2-40B4-BE49-F238E27FC236}">
                <a16:creationId xmlns:a16="http://schemas.microsoft.com/office/drawing/2014/main" id="{BB36A2E3-9E62-4BF9-9D83-8683682A8DE9}"/>
              </a:ext>
            </a:extLst>
          </p:cNvPr>
          <p:cNvSpPr>
            <a:spLocks noGrp="1"/>
          </p:cNvSpPr>
          <p:nvPr>
            <p:ph type="body" sz="quarter" idx="16" hasCustomPrompt="1"/>
          </p:nvPr>
        </p:nvSpPr>
        <p:spPr>
          <a:xfrm>
            <a:off x="62087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7" name="Slide Number Placeholder 7">
            <a:extLst>
              <a:ext uri="{FF2B5EF4-FFF2-40B4-BE49-F238E27FC236}">
                <a16:creationId xmlns:a16="http://schemas.microsoft.com/office/drawing/2014/main" id="{5812C647-048E-4989-BF21-087E1D421FB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85611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53FCBB03-4949-2C46-A84A-83F9A2BB5BA1}"/>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78D8EB5C-4925-2546-A692-188A98C48A4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3237E99-BD2C-8043-B123-AD60F15ACF50}"/>
              </a:ext>
            </a:extLst>
          </p:cNvPr>
          <p:cNvGrpSpPr/>
          <p:nvPr userDrawn="1"/>
        </p:nvGrpSpPr>
        <p:grpSpPr>
          <a:xfrm>
            <a:off x="0" y="0"/>
            <a:ext cx="12192000" cy="6858000"/>
            <a:chOff x="0" y="0"/>
            <a:chExt cx="12192000" cy="6858000"/>
          </a:xfrm>
        </p:grpSpPr>
        <p:grpSp>
          <p:nvGrpSpPr>
            <p:cNvPr id="5" name="Group 4">
              <a:extLst>
                <a:ext uri="{FF2B5EF4-FFF2-40B4-BE49-F238E27FC236}">
                  <a16:creationId xmlns:a16="http://schemas.microsoft.com/office/drawing/2014/main" id="{E3B5E5E7-A1C0-D44D-9686-EBCAEE86E121}"/>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DC658F0C-A39A-934E-B875-5CCA9639270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019A8ED-3045-3946-8056-21D5156624F9}"/>
                  </a:ext>
                </a:extLst>
              </p:cNvPr>
              <p:cNvPicPr>
                <a:picLocks noChangeAspect="1"/>
              </p:cNvPicPr>
              <p:nvPr userDrawn="1"/>
            </p:nvPicPr>
            <p:blipFill>
              <a:blip r:embed="rId3">
                <a:alphaModFix/>
              </a:blip>
              <a:stretch>
                <a:fillRect/>
              </a:stretch>
            </p:blipFill>
            <p:spPr>
              <a:xfrm>
                <a:off x="0" y="0"/>
                <a:ext cx="12192000" cy="6858000"/>
              </a:xfrm>
              <a:prstGeom prst="rect">
                <a:avLst/>
              </a:prstGeom>
            </p:spPr>
          </p:pic>
        </p:grpSp>
        <p:pic>
          <p:nvPicPr>
            <p:cNvPr id="9" name="Picture 8">
              <a:extLst>
                <a:ext uri="{FF2B5EF4-FFF2-40B4-BE49-F238E27FC236}">
                  <a16:creationId xmlns:a16="http://schemas.microsoft.com/office/drawing/2014/main" id="{BD5EB3A5-6255-9A42-B21D-95306E15B902}"/>
                </a:ext>
              </a:extLst>
            </p:cNvPr>
            <p:cNvPicPr>
              <a:picLocks noChangeAspect="1"/>
            </p:cNvPicPr>
            <p:nvPr userDrawn="1"/>
          </p:nvPicPr>
          <p:blipFill>
            <a:blip r:embed="rId4"/>
            <a:stretch>
              <a:fillRect/>
            </a:stretch>
          </p:blipFill>
          <p:spPr>
            <a:xfrm>
              <a:off x="384510" y="6343616"/>
              <a:ext cx="2786953" cy="392042"/>
            </a:xfrm>
            <a:prstGeom prst="rect">
              <a:avLst/>
            </a:prstGeom>
          </p:spPr>
        </p:pic>
      </p:grpSp>
      <p:sp>
        <p:nvSpPr>
          <p:cNvPr id="11" name="Picture Placeholder 10">
            <a:extLst>
              <a:ext uri="{FF2B5EF4-FFF2-40B4-BE49-F238E27FC236}">
                <a16:creationId xmlns:a16="http://schemas.microsoft.com/office/drawing/2014/main" id="{A9578B5F-2C11-9848-B79D-B1F72D7AEFC5}"/>
              </a:ext>
            </a:extLst>
          </p:cNvPr>
          <p:cNvSpPr>
            <a:spLocks noGrp="1"/>
          </p:cNvSpPr>
          <p:nvPr>
            <p:ph type="pic" sz="quarter" idx="10" hasCustomPrompt="1"/>
          </p:nvPr>
        </p:nvSpPr>
        <p:spPr>
          <a:xfrm>
            <a:off x="346668" y="382588"/>
            <a:ext cx="11435024" cy="5848350"/>
          </a:xfrm>
          <a:prstGeom prst="rect">
            <a:avLst/>
          </a:prstGeom>
        </p:spPr>
        <p:txBody>
          <a:bodyPr/>
          <a:lstStyle>
            <a:lvl1pPr>
              <a:defRPr/>
            </a:lvl1pPr>
          </a:lstStyle>
          <a:p>
            <a:r>
              <a:rPr lang="en-US" dirty="0"/>
              <a:t>Click icon to add picture and set transparency to 50%</a:t>
            </a:r>
          </a:p>
        </p:txBody>
      </p:sp>
      <p:sp>
        <p:nvSpPr>
          <p:cNvPr id="12" name="Title 1">
            <a:extLst>
              <a:ext uri="{FF2B5EF4-FFF2-40B4-BE49-F238E27FC236}">
                <a16:creationId xmlns:a16="http://schemas.microsoft.com/office/drawing/2014/main" id="{DBB7ADD7-3950-CE44-96B3-EC549CA4B0FD}"/>
              </a:ext>
            </a:extLst>
          </p:cNvPr>
          <p:cNvSpPr>
            <a:spLocks noGrp="1"/>
          </p:cNvSpPr>
          <p:nvPr>
            <p:ph type="ctrTitle" hasCustomPrompt="1"/>
          </p:nvPr>
        </p:nvSpPr>
        <p:spPr>
          <a:xfrm>
            <a:off x="720176" y="2099817"/>
            <a:ext cx="7080446" cy="2014537"/>
          </a:xfrm>
          <a:prstGeom prst="rect">
            <a:avLst/>
          </a:prstGeom>
        </p:spPr>
        <p:txBody>
          <a:bodyPr lIns="0" rIns="0" anchor="b"/>
          <a:lstStyle>
            <a:lvl1pPr algn="l">
              <a:lnSpc>
                <a:spcPts val="4600"/>
              </a:lnSpc>
              <a:defRPr sz="6000" b="1" i="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SLIDE STYLE</a:t>
            </a:r>
          </a:p>
        </p:txBody>
      </p:sp>
      <p:pic>
        <p:nvPicPr>
          <p:cNvPr id="14" name="Picture 13">
            <a:extLst>
              <a:ext uri="{FF2B5EF4-FFF2-40B4-BE49-F238E27FC236}">
                <a16:creationId xmlns:a16="http://schemas.microsoft.com/office/drawing/2014/main" id="{18E5283A-B2FA-2F40-9CAB-B78530EE1F2E}"/>
              </a:ext>
            </a:extLst>
          </p:cNvPr>
          <p:cNvPicPr>
            <a:picLocks noChangeAspect="1"/>
          </p:cNvPicPr>
          <p:nvPr userDrawn="1"/>
        </p:nvPicPr>
        <p:blipFill>
          <a:blip r:embed="rId5"/>
          <a:stretch>
            <a:fillRect/>
          </a:stretch>
        </p:blipFill>
        <p:spPr>
          <a:xfrm>
            <a:off x="720176" y="4114354"/>
            <a:ext cx="1209208" cy="871414"/>
          </a:xfrm>
          <a:prstGeom prst="rect">
            <a:avLst/>
          </a:prstGeom>
        </p:spPr>
      </p:pic>
    </p:spTree>
    <p:extLst>
      <p:ext uri="{BB962C8B-B14F-4D97-AF65-F5344CB8AC3E}">
        <p14:creationId xmlns:p14="http://schemas.microsoft.com/office/powerpoint/2010/main" val="39852974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58F0C-A39A-934E-B875-5CCA9639270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019A8ED-3045-3946-8056-21D5156624F9}"/>
              </a:ext>
            </a:extLst>
          </p:cNvPr>
          <p:cNvPicPr>
            <a:picLocks noChangeAspect="1"/>
          </p:cNvPicPr>
          <p:nvPr userDrawn="1"/>
        </p:nvPicPr>
        <p:blipFill>
          <a:blip r:embed="rId3">
            <a:alphaModFix amt="50000"/>
          </a:blip>
          <a:stretch>
            <a:fillRect/>
          </a:stretch>
        </p:blipFill>
        <p:spPr>
          <a:xfrm>
            <a:off x="0" y="0"/>
            <a:ext cx="12192000" cy="6858000"/>
          </a:xfrm>
          <a:prstGeom prst="rect">
            <a:avLst/>
          </a:prstGeom>
        </p:spPr>
      </p:pic>
      <p:cxnSp>
        <p:nvCxnSpPr>
          <p:cNvPr id="30" name="Straight Connector 29">
            <a:extLst>
              <a:ext uri="{FF2B5EF4-FFF2-40B4-BE49-F238E27FC236}">
                <a16:creationId xmlns:a16="http://schemas.microsoft.com/office/drawing/2014/main" id="{53FCBB03-4949-2C46-A84A-83F9A2BB5BA1}"/>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BD5EB3A5-6255-9A42-B21D-95306E15B902}"/>
              </a:ext>
            </a:extLst>
          </p:cNvPr>
          <p:cNvPicPr>
            <a:picLocks noChangeAspect="1"/>
          </p:cNvPicPr>
          <p:nvPr userDrawn="1"/>
        </p:nvPicPr>
        <p:blipFill>
          <a:blip r:embed="rId4"/>
          <a:stretch>
            <a:fillRect/>
          </a:stretch>
        </p:blipFill>
        <p:spPr>
          <a:xfrm>
            <a:off x="384510" y="6343616"/>
            <a:ext cx="2786953" cy="392042"/>
          </a:xfrm>
          <a:prstGeom prst="rect">
            <a:avLst/>
          </a:prstGeom>
        </p:spPr>
      </p:pic>
      <p:sp>
        <p:nvSpPr>
          <p:cNvPr id="11" name="Title 1">
            <a:extLst>
              <a:ext uri="{FF2B5EF4-FFF2-40B4-BE49-F238E27FC236}">
                <a16:creationId xmlns:a16="http://schemas.microsoft.com/office/drawing/2014/main" id="{8A6D61C8-AE93-6F45-AD16-93DD81EC5561}"/>
              </a:ext>
            </a:extLst>
          </p:cNvPr>
          <p:cNvSpPr>
            <a:spLocks noGrp="1"/>
          </p:cNvSpPr>
          <p:nvPr>
            <p:ph type="ctrTitle" hasCustomPrompt="1"/>
          </p:nvPr>
        </p:nvSpPr>
        <p:spPr>
          <a:xfrm>
            <a:off x="720176" y="2099817"/>
            <a:ext cx="7080446" cy="2014537"/>
          </a:xfrm>
          <a:prstGeom prst="rect">
            <a:avLst/>
          </a:prstGeom>
        </p:spPr>
        <p:txBody>
          <a:bodyPr lIns="0" rIns="0" anchor="b"/>
          <a:lstStyle>
            <a:lvl1pPr algn="l">
              <a:lnSpc>
                <a:spcPts val="4600"/>
              </a:lnSpc>
              <a:defRPr sz="6000" b="1" i="0">
                <a:solidFill>
                  <a:schemeClr val="accent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SLIDE STYLE</a:t>
            </a:r>
          </a:p>
        </p:txBody>
      </p:sp>
      <p:pic>
        <p:nvPicPr>
          <p:cNvPr id="12" name="Picture 11">
            <a:extLst>
              <a:ext uri="{FF2B5EF4-FFF2-40B4-BE49-F238E27FC236}">
                <a16:creationId xmlns:a16="http://schemas.microsoft.com/office/drawing/2014/main" id="{60BA085D-C4D3-1B44-9829-1058877690AB}"/>
              </a:ext>
            </a:extLst>
          </p:cNvPr>
          <p:cNvPicPr>
            <a:picLocks noChangeAspect="1"/>
          </p:cNvPicPr>
          <p:nvPr userDrawn="1"/>
        </p:nvPicPr>
        <p:blipFill>
          <a:blip r:embed="rId5"/>
          <a:stretch>
            <a:fillRect/>
          </a:stretch>
        </p:blipFill>
        <p:spPr>
          <a:xfrm>
            <a:off x="720176" y="4114354"/>
            <a:ext cx="1209208" cy="871413"/>
          </a:xfrm>
          <a:prstGeom prst="rect">
            <a:avLst/>
          </a:prstGeom>
        </p:spPr>
      </p:pic>
    </p:spTree>
    <p:extLst>
      <p:ext uri="{BB962C8B-B14F-4D97-AF65-F5344CB8AC3E}">
        <p14:creationId xmlns:p14="http://schemas.microsoft.com/office/powerpoint/2010/main" val="20273174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Conten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F51DAB-43B0-4E44-9E48-6ADF76102919}"/>
              </a:ext>
            </a:extLst>
          </p:cNvPr>
          <p:cNvSpPr>
            <a:spLocks noGrp="1"/>
          </p:cNvSpPr>
          <p:nvPr>
            <p:ph type="sldNum" sz="quarter" idx="12"/>
          </p:nvPr>
        </p:nvSpPr>
        <p:spPr>
          <a:xfrm>
            <a:off x="11210550" y="6400800"/>
            <a:ext cx="479425" cy="320675"/>
          </a:xfrm>
          <a:prstGeom prst="rect">
            <a:avLst/>
          </a:prstGeom>
        </p:spPr>
        <p:txBody>
          <a:bodyPr/>
          <a:lstStyle/>
          <a:p>
            <a:fld id="{11882D08-2020-DD42-8259-6AF002F7AF88}" type="slidenum">
              <a:rPr lang="en-US" smtClean="0"/>
              <a:t>‹#›</a:t>
            </a:fld>
            <a:endParaRPr lang="en-US" dirty="0"/>
          </a:p>
        </p:txBody>
      </p:sp>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2" name="Footer Placeholder 1">
            <a:extLst>
              <a:ext uri="{FF2B5EF4-FFF2-40B4-BE49-F238E27FC236}">
                <a16:creationId xmlns:a16="http://schemas.microsoft.com/office/drawing/2014/main" id="{A9EC001A-568D-FF49-9B42-678D8239E184}"/>
              </a:ext>
            </a:extLst>
          </p:cNvPr>
          <p:cNvSpPr>
            <a:spLocks noGrp="1"/>
          </p:cNvSpPr>
          <p:nvPr>
            <p:ph type="ftr" sz="quarter" idx="15"/>
          </p:nvPr>
        </p:nvSpPr>
        <p:spPr/>
        <p:txBody>
          <a:bodyPr/>
          <a:lstStyle/>
          <a:p>
            <a:r>
              <a:rPr lang="en-US"/>
              <a:t>ncat.edu</a:t>
            </a:r>
            <a:endParaRPr lang="en-US" dirty="0"/>
          </a:p>
        </p:txBody>
      </p:sp>
    </p:spTree>
    <p:extLst>
      <p:ext uri="{BB962C8B-B14F-4D97-AF65-F5344CB8AC3E}">
        <p14:creationId xmlns:p14="http://schemas.microsoft.com/office/powerpoint/2010/main" val="292385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2500" y="2492670"/>
            <a:ext cx="102870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6" name="Slide Number Placeholder 5">
            <a:extLst>
              <a:ext uri="{FF2B5EF4-FFF2-40B4-BE49-F238E27FC236}">
                <a16:creationId xmlns:a16="http://schemas.microsoft.com/office/drawing/2014/main" id="{6A36AFDC-1B83-3F40-9676-4513D4D43008}"/>
              </a:ext>
            </a:extLst>
          </p:cNvPr>
          <p:cNvSpPr>
            <a:spLocks noGrp="1"/>
          </p:cNvSpPr>
          <p:nvPr>
            <p:ph type="sldNum" sz="quarter" idx="12"/>
          </p:nvPr>
        </p:nvSpPr>
        <p:spPr>
          <a:xfrm>
            <a:off x="11210550" y="6400800"/>
            <a:ext cx="486149" cy="320675"/>
          </a:xfrm>
          <a:prstGeom prst="rect">
            <a:avLst/>
          </a:prstGeom>
        </p:spPr>
        <p:txBody>
          <a:bodyPr/>
          <a:lstStyle/>
          <a:p>
            <a:fld id="{11882D08-2020-DD42-8259-6AF002F7AF88}" type="slidenum">
              <a:rPr lang="en-US" smtClean="0"/>
              <a:t>‹#›</a:t>
            </a:fld>
            <a:endParaRPr lang="en-US" dirty="0"/>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2727" y="1310990"/>
            <a:ext cx="10287000" cy="566928"/>
          </a:xfrm>
          <a:prstGeom prst="rect">
            <a:avLst/>
          </a:prstGeom>
        </p:spPr>
        <p:txBody>
          <a:bodyPr/>
          <a:lstStyle>
            <a:lvl1pPr algn="l" defTabSz="914400" rtl="0" eaLnBrk="1" latinLnBrk="0" hangingPunct="1">
              <a:lnSpc>
                <a:spcPct val="90000"/>
              </a:lnSpc>
              <a:spcBef>
                <a:spcPct val="0"/>
              </a:spcBef>
              <a:buNone/>
              <a:defRPr lang="en-US" sz="3200" b="1" i="0" kern="120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3045" y="1912772"/>
            <a:ext cx="10286672" cy="568323"/>
          </a:xfrm>
          <a:prstGeom prst="rect">
            <a:avLst/>
          </a:prstGeom>
        </p:spPr>
        <p:txBody>
          <a:bodyPr/>
          <a:lstStyle>
            <a:lvl1pPr marL="0" marR="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defRPr sz="2400" b="1" i="1">
                <a:solidFill>
                  <a:schemeClr val="accent2"/>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2" name="Footer Placeholder 1">
            <a:extLst>
              <a:ext uri="{FF2B5EF4-FFF2-40B4-BE49-F238E27FC236}">
                <a16:creationId xmlns:a16="http://schemas.microsoft.com/office/drawing/2014/main" id="{B8969C2D-C235-5142-80AB-88F0D48F023F}"/>
              </a:ext>
            </a:extLst>
          </p:cNvPr>
          <p:cNvSpPr>
            <a:spLocks noGrp="1"/>
          </p:cNvSpPr>
          <p:nvPr>
            <p:ph type="ftr" sz="quarter" idx="15"/>
          </p:nvPr>
        </p:nvSpPr>
        <p:spPr/>
        <p:txBody>
          <a:bodyPr/>
          <a:lstStyle/>
          <a:p>
            <a:r>
              <a:rPr lang="en-US"/>
              <a:t>ncat.edu</a:t>
            </a:r>
            <a:endParaRPr lang="en-US" dirty="0"/>
          </a:p>
        </p:txBody>
      </p:sp>
      <p:sp>
        <p:nvSpPr>
          <p:cNvPr id="10" name="Text Placeholder 3">
            <a:extLst>
              <a:ext uri="{FF2B5EF4-FFF2-40B4-BE49-F238E27FC236}">
                <a16:creationId xmlns:a16="http://schemas.microsoft.com/office/drawing/2014/main" id="{E34C71EA-2D7E-D345-A1D9-583E57427CAB}"/>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Tree>
    <p:extLst>
      <p:ext uri="{BB962C8B-B14F-4D97-AF65-F5344CB8AC3E}">
        <p14:creationId xmlns:p14="http://schemas.microsoft.com/office/powerpoint/2010/main" val="4881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1955" y="2483140"/>
            <a:ext cx="6058445" cy="319991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6" name="Slide Number Placeholder 5">
            <a:extLst>
              <a:ext uri="{FF2B5EF4-FFF2-40B4-BE49-F238E27FC236}">
                <a16:creationId xmlns:a16="http://schemas.microsoft.com/office/drawing/2014/main" id="{6A36AFDC-1B83-3F40-9676-4513D4D43008}"/>
              </a:ext>
            </a:extLst>
          </p:cNvPr>
          <p:cNvSpPr>
            <a:spLocks noGrp="1"/>
          </p:cNvSpPr>
          <p:nvPr>
            <p:ph type="sldNum" sz="quarter" idx="12"/>
          </p:nvPr>
        </p:nvSpPr>
        <p:spPr>
          <a:xfrm>
            <a:off x="11210550" y="6400800"/>
            <a:ext cx="486149" cy="320675"/>
          </a:xfrm>
          <a:prstGeom prst="rect">
            <a:avLst/>
          </a:prstGeom>
        </p:spPr>
        <p:txBody>
          <a:bodyPr/>
          <a:lstStyle/>
          <a:p>
            <a:fld id="{11882D08-2020-DD42-8259-6AF002F7AF88}" type="slidenum">
              <a:rPr lang="en-US" smtClean="0"/>
              <a:t>‹#›</a:t>
            </a:fld>
            <a:endParaRPr lang="en-US"/>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2181" y="1301460"/>
            <a:ext cx="10287545" cy="566928"/>
          </a:xfrm>
          <a:prstGeom prst="rect">
            <a:avLst/>
          </a:prstGeom>
        </p:spPr>
        <p:txBody>
          <a:bodyPr/>
          <a:lstStyle>
            <a:lvl1pPr algn="l" defTabSz="914400" rtl="0" eaLnBrk="1" latinLnBrk="0" hangingPunct="1">
              <a:lnSpc>
                <a:spcPct val="90000"/>
              </a:lnSpc>
              <a:spcBef>
                <a:spcPct val="0"/>
              </a:spcBef>
              <a:buNone/>
              <a:defRPr lang="en-US" sz="3200" b="1" i="0" kern="120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2499" y="1903242"/>
            <a:ext cx="10287217" cy="568323"/>
          </a:xfrm>
          <a:prstGeom prst="rect">
            <a:avLst/>
          </a:prstGeom>
        </p:spPr>
        <p:txBody>
          <a:bodyPr/>
          <a:lstStyle>
            <a:lvl1pPr marL="0" marR="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defRPr sz="2400" b="1" i="1">
                <a:solidFill>
                  <a:schemeClr val="accent2"/>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483140"/>
            <a:ext cx="3771900" cy="3200400"/>
          </a:xfrm>
          <a:prstGeom prst="rect">
            <a:avLst/>
          </a:prstGeom>
        </p:spPr>
        <p:txBody>
          <a:bodyPr/>
          <a:lstStyle/>
          <a:p>
            <a:endParaRPr lang="en-US"/>
          </a:p>
        </p:txBody>
      </p:sp>
      <p:sp>
        <p:nvSpPr>
          <p:cNvPr id="2" name="Footer Placeholder 1">
            <a:extLst>
              <a:ext uri="{FF2B5EF4-FFF2-40B4-BE49-F238E27FC236}">
                <a16:creationId xmlns:a16="http://schemas.microsoft.com/office/drawing/2014/main" id="{9B456C68-C1D9-404E-A5BC-328EE00F1053}"/>
              </a:ext>
            </a:extLst>
          </p:cNvPr>
          <p:cNvSpPr>
            <a:spLocks noGrp="1"/>
          </p:cNvSpPr>
          <p:nvPr>
            <p:ph type="ftr" sz="quarter" idx="16"/>
          </p:nvPr>
        </p:nvSpPr>
        <p:spPr/>
        <p:txBody>
          <a:bodyPr/>
          <a:lstStyle/>
          <a:p>
            <a:r>
              <a:rPr lang="en-US"/>
              <a:t>ncat.edu</a:t>
            </a:r>
            <a:endParaRPr lang="en-US" dirty="0"/>
          </a:p>
        </p:txBody>
      </p:sp>
      <p:sp>
        <p:nvSpPr>
          <p:cNvPr id="9" name="Text Placeholder 3">
            <a:extLst>
              <a:ext uri="{FF2B5EF4-FFF2-40B4-BE49-F238E27FC236}">
                <a16:creationId xmlns:a16="http://schemas.microsoft.com/office/drawing/2014/main" id="{CF70D4B3-0A4C-8648-9EAC-FABE0EF3A60E}"/>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Tree>
    <p:extLst>
      <p:ext uri="{BB962C8B-B14F-4D97-AF65-F5344CB8AC3E}">
        <p14:creationId xmlns:p14="http://schemas.microsoft.com/office/powerpoint/2010/main" val="21066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1955" y="2483140"/>
            <a:ext cx="6058445" cy="319991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6" name="Slide Number Placeholder 5">
            <a:extLst>
              <a:ext uri="{FF2B5EF4-FFF2-40B4-BE49-F238E27FC236}">
                <a16:creationId xmlns:a16="http://schemas.microsoft.com/office/drawing/2014/main" id="{6A36AFDC-1B83-3F40-9676-4513D4D43008}"/>
              </a:ext>
            </a:extLst>
          </p:cNvPr>
          <p:cNvSpPr>
            <a:spLocks noGrp="1"/>
          </p:cNvSpPr>
          <p:nvPr>
            <p:ph type="sldNum" sz="quarter" idx="12"/>
          </p:nvPr>
        </p:nvSpPr>
        <p:spPr>
          <a:xfrm>
            <a:off x="11210550" y="6400800"/>
            <a:ext cx="486149" cy="320675"/>
          </a:xfrm>
          <a:prstGeom prst="rect">
            <a:avLst/>
          </a:prstGeom>
        </p:spPr>
        <p:txBody>
          <a:bodyPr/>
          <a:lstStyle/>
          <a:p>
            <a:fld id="{11882D08-2020-DD42-8259-6AF002F7AF88}" type="slidenum">
              <a:rPr lang="en-US" smtClean="0"/>
              <a:t>‹#›</a:t>
            </a:fld>
            <a:endParaRPr lang="en-US"/>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2181" y="1301460"/>
            <a:ext cx="10287545" cy="566928"/>
          </a:xfrm>
          <a:prstGeom prst="rect">
            <a:avLst/>
          </a:prstGeom>
        </p:spPr>
        <p:txBody>
          <a:bodyPr/>
          <a:lstStyle>
            <a:lvl1pPr algn="l" defTabSz="914400" rtl="0" eaLnBrk="1" latinLnBrk="0" hangingPunct="1">
              <a:lnSpc>
                <a:spcPct val="90000"/>
              </a:lnSpc>
              <a:spcBef>
                <a:spcPct val="0"/>
              </a:spcBef>
              <a:buNone/>
              <a:defRPr lang="en-US" sz="3200" b="1" i="0" kern="120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2499" y="1903242"/>
            <a:ext cx="10287217" cy="568323"/>
          </a:xfrm>
          <a:prstGeom prst="rect">
            <a:avLst/>
          </a:prstGeom>
        </p:spPr>
        <p:txBody>
          <a:bodyPr/>
          <a:lstStyle>
            <a:lvl1pPr marL="0" marR="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defRPr sz="2400" b="1" i="1">
                <a:solidFill>
                  <a:schemeClr val="accent2"/>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483140"/>
            <a:ext cx="3771900" cy="3200400"/>
          </a:xfrm>
          <a:prstGeom prst="rect">
            <a:avLst/>
          </a:prstGeom>
        </p:spPr>
        <p:txBody>
          <a:bodyPr/>
          <a:lstStyle/>
          <a:p>
            <a:endParaRPr lang="en-US"/>
          </a:p>
        </p:txBody>
      </p:sp>
      <p:sp>
        <p:nvSpPr>
          <p:cNvPr id="2" name="Footer Placeholder 1">
            <a:extLst>
              <a:ext uri="{FF2B5EF4-FFF2-40B4-BE49-F238E27FC236}">
                <a16:creationId xmlns:a16="http://schemas.microsoft.com/office/drawing/2014/main" id="{8155719D-E812-6345-9D8F-F68B8F3AF1F9}"/>
              </a:ext>
            </a:extLst>
          </p:cNvPr>
          <p:cNvSpPr>
            <a:spLocks noGrp="1"/>
          </p:cNvSpPr>
          <p:nvPr>
            <p:ph type="ftr" sz="quarter" idx="16"/>
          </p:nvPr>
        </p:nvSpPr>
        <p:spPr/>
        <p:txBody>
          <a:bodyPr/>
          <a:lstStyle/>
          <a:p>
            <a:r>
              <a:rPr lang="en-US"/>
              <a:t>ncat.edu</a:t>
            </a:r>
            <a:endParaRPr lang="en-US" dirty="0"/>
          </a:p>
        </p:txBody>
      </p:sp>
      <p:sp>
        <p:nvSpPr>
          <p:cNvPr id="9" name="Text Placeholder 3">
            <a:extLst>
              <a:ext uri="{FF2B5EF4-FFF2-40B4-BE49-F238E27FC236}">
                <a16:creationId xmlns:a16="http://schemas.microsoft.com/office/drawing/2014/main" id="{5F79CDF2-4AA7-9F42-ABCB-4510703DEB0A}"/>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Tree>
    <p:extLst>
      <p:ext uri="{BB962C8B-B14F-4D97-AF65-F5344CB8AC3E}">
        <p14:creationId xmlns:p14="http://schemas.microsoft.com/office/powerpoint/2010/main" val="33718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1955" y="2483381"/>
            <a:ext cx="6058445" cy="319991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6" name="Slide Number Placeholder 5">
            <a:extLst>
              <a:ext uri="{FF2B5EF4-FFF2-40B4-BE49-F238E27FC236}">
                <a16:creationId xmlns:a16="http://schemas.microsoft.com/office/drawing/2014/main" id="{6A36AFDC-1B83-3F40-9676-4513D4D43008}"/>
              </a:ext>
            </a:extLst>
          </p:cNvPr>
          <p:cNvSpPr>
            <a:spLocks noGrp="1"/>
          </p:cNvSpPr>
          <p:nvPr>
            <p:ph type="sldNum" sz="quarter" idx="12"/>
          </p:nvPr>
        </p:nvSpPr>
        <p:spPr>
          <a:xfrm>
            <a:off x="11210550" y="6400800"/>
            <a:ext cx="486149" cy="320675"/>
          </a:xfrm>
          <a:prstGeom prst="rect">
            <a:avLst/>
          </a:prstGeom>
        </p:spPr>
        <p:txBody>
          <a:bodyPr/>
          <a:lstStyle/>
          <a:p>
            <a:fld id="{11882D08-2020-DD42-8259-6AF002F7AF88}" type="slidenum">
              <a:rPr lang="en-US" smtClean="0"/>
              <a:t>‹#›</a:t>
            </a:fld>
            <a:endParaRPr lang="en-US"/>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2181" y="1301701"/>
            <a:ext cx="10287545" cy="566928"/>
          </a:xfrm>
          <a:prstGeom prst="rect">
            <a:avLst/>
          </a:prstGeom>
        </p:spPr>
        <p:txBody>
          <a:bodyPr/>
          <a:lstStyle>
            <a:lvl1pPr algn="l" defTabSz="914400" rtl="0" eaLnBrk="1" latinLnBrk="0" hangingPunct="1">
              <a:lnSpc>
                <a:spcPct val="90000"/>
              </a:lnSpc>
              <a:spcBef>
                <a:spcPct val="0"/>
              </a:spcBef>
              <a:buNone/>
              <a:defRPr lang="en-US" sz="3200" b="1" i="0" kern="120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2499" y="1903483"/>
            <a:ext cx="10287217" cy="568323"/>
          </a:xfrm>
          <a:prstGeom prst="rect">
            <a:avLst/>
          </a:prstGeom>
        </p:spPr>
        <p:txBody>
          <a:bodyPr/>
          <a:lstStyle>
            <a:lvl1pPr marL="0" marR="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defRPr sz="2400" b="1" i="1">
                <a:solidFill>
                  <a:schemeClr val="accent2"/>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Chart Placeholder 9">
            <a:extLst>
              <a:ext uri="{FF2B5EF4-FFF2-40B4-BE49-F238E27FC236}">
                <a16:creationId xmlns:a16="http://schemas.microsoft.com/office/drawing/2014/main" id="{0FE68864-401E-7F4B-8057-2363DC18B02B}"/>
              </a:ext>
            </a:extLst>
          </p:cNvPr>
          <p:cNvSpPr>
            <a:spLocks noGrp="1"/>
          </p:cNvSpPr>
          <p:nvPr>
            <p:ph type="chart" sz="quarter" idx="15"/>
          </p:nvPr>
        </p:nvSpPr>
        <p:spPr>
          <a:xfrm>
            <a:off x="7467600" y="2483381"/>
            <a:ext cx="3771900" cy="3200400"/>
          </a:xfrm>
          <a:prstGeom prst="rect">
            <a:avLst/>
          </a:prstGeom>
        </p:spPr>
        <p:txBody>
          <a:bodyPr/>
          <a:lstStyle/>
          <a:p>
            <a:endParaRPr lang="en-US" dirty="0"/>
          </a:p>
        </p:txBody>
      </p:sp>
      <p:sp>
        <p:nvSpPr>
          <p:cNvPr id="2" name="Footer Placeholder 1">
            <a:extLst>
              <a:ext uri="{FF2B5EF4-FFF2-40B4-BE49-F238E27FC236}">
                <a16:creationId xmlns:a16="http://schemas.microsoft.com/office/drawing/2014/main" id="{0688787F-5C7D-814D-9D4E-8F99BD0535DE}"/>
              </a:ext>
            </a:extLst>
          </p:cNvPr>
          <p:cNvSpPr>
            <a:spLocks noGrp="1"/>
          </p:cNvSpPr>
          <p:nvPr>
            <p:ph type="ftr" sz="quarter" idx="16"/>
          </p:nvPr>
        </p:nvSpPr>
        <p:spPr/>
        <p:txBody>
          <a:bodyPr/>
          <a:lstStyle/>
          <a:p>
            <a:r>
              <a:rPr lang="en-US"/>
              <a:t>ncat.edu</a:t>
            </a:r>
            <a:endParaRPr lang="en-US" dirty="0"/>
          </a:p>
        </p:txBody>
      </p:sp>
      <p:sp>
        <p:nvSpPr>
          <p:cNvPr id="9" name="Text Placeholder 3">
            <a:extLst>
              <a:ext uri="{FF2B5EF4-FFF2-40B4-BE49-F238E27FC236}">
                <a16:creationId xmlns:a16="http://schemas.microsoft.com/office/drawing/2014/main" id="{9B94F009-B3E4-A64D-AC57-185958455E3A}"/>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Tree>
    <p:extLst>
      <p:ext uri="{BB962C8B-B14F-4D97-AF65-F5344CB8AC3E}">
        <p14:creationId xmlns:p14="http://schemas.microsoft.com/office/powerpoint/2010/main" val="38752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2500" y="1205988"/>
            <a:ext cx="10287000" cy="571500"/>
          </a:xfrm>
          <a:prstGeom prst="rect">
            <a:avLst/>
          </a:prstGeom>
        </p:spPr>
        <p:txBody>
          <a:bodyPr/>
          <a:lstStyle>
            <a:lvl1pPr algn="l" defTabSz="914400" rtl="0" eaLnBrk="1" latinLnBrk="0" hangingPunct="1">
              <a:lnSpc>
                <a:spcPct val="90000"/>
              </a:lnSpc>
              <a:spcBef>
                <a:spcPct val="0"/>
              </a:spcBef>
              <a:buNone/>
              <a:defRPr lang="en-US" sz="2800" b="1" i="0" kern="1200" dirty="0">
                <a:solidFill>
                  <a:schemeClr val="accent1"/>
                </a:solidFill>
                <a:latin typeface="Franklin Gothic Heavy" panose="020B0603020102020204" pitchFamily="34" charset="0"/>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D5AEDAE0-E630-AD48-9815-9EB95B6DF931}"/>
              </a:ext>
            </a:extLst>
          </p:cNvPr>
          <p:cNvSpPr>
            <a:spLocks noGrp="1"/>
          </p:cNvSpPr>
          <p:nvPr>
            <p:ph type="body" idx="1" hasCustomPrompt="1"/>
          </p:nvPr>
        </p:nvSpPr>
        <p:spPr>
          <a:xfrm>
            <a:off x="952500" y="1777488"/>
            <a:ext cx="5143500" cy="571500"/>
          </a:xfrm>
          <a:prstGeom prst="rect">
            <a:avLst/>
          </a:prstGeom>
        </p:spPr>
        <p:txBody>
          <a:bodyPr anchor="b"/>
          <a:lstStyle>
            <a:lvl1pPr marL="0" indent="0">
              <a:buNone/>
              <a:defRPr lang="en-US" sz="2400" b="1" i="1" kern="1200" dirty="0">
                <a:solidFill>
                  <a:schemeClr val="accent2"/>
                </a:solidFill>
                <a:latin typeface="Times New Roman" panose="02020603050405020304" pitchFamily="18" charset="0"/>
                <a:ea typeface="+mn-ea"/>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pPr>
            <a:r>
              <a:rPr lang="en-US" dirty="0" err="1"/>
              <a:t>Subheader</a:t>
            </a:r>
            <a:endParaRPr lang="en-US" dirty="0"/>
          </a:p>
        </p:txBody>
      </p:sp>
      <p:sp>
        <p:nvSpPr>
          <p:cNvPr id="4" name="Content Placeholder 3">
            <a:extLst>
              <a:ext uri="{FF2B5EF4-FFF2-40B4-BE49-F238E27FC236}">
                <a16:creationId xmlns:a16="http://schemas.microsoft.com/office/drawing/2014/main" id="{4C9D6ADC-CA96-5041-BF01-5A00312F2BD1}"/>
              </a:ext>
            </a:extLst>
          </p:cNvPr>
          <p:cNvSpPr>
            <a:spLocks noGrp="1"/>
          </p:cNvSpPr>
          <p:nvPr>
            <p:ph sz="half" idx="2" hasCustomPrompt="1"/>
          </p:nvPr>
        </p:nvSpPr>
        <p:spPr>
          <a:xfrm>
            <a:off x="952500" y="2592058"/>
            <a:ext cx="5143500" cy="3200401"/>
          </a:xfrm>
          <a:prstGeom prst="rect">
            <a:avLst/>
          </a:prstGeom>
        </p:spPr>
        <p:txBody>
          <a:bodyPr/>
          <a:lstStyle>
            <a:lvl1pPr>
              <a:buClr>
                <a:schemeClr val="accent1"/>
              </a:buClr>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600"/>
            </a:lvl3pPr>
            <a:lvl4pPr>
              <a:buClr>
                <a:schemeClr val="accent1"/>
              </a:buCl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p:txBody>
      </p:sp>
      <p:sp>
        <p:nvSpPr>
          <p:cNvPr id="5" name="Text Placeholder 4">
            <a:extLst>
              <a:ext uri="{FF2B5EF4-FFF2-40B4-BE49-F238E27FC236}">
                <a16:creationId xmlns:a16="http://schemas.microsoft.com/office/drawing/2014/main" id="{FA1BCD06-A3C1-4E44-B4BE-B1229B6F9AEE}"/>
              </a:ext>
            </a:extLst>
          </p:cNvPr>
          <p:cNvSpPr>
            <a:spLocks noGrp="1"/>
          </p:cNvSpPr>
          <p:nvPr>
            <p:ph type="body" sz="quarter" idx="3" hasCustomPrompt="1"/>
          </p:nvPr>
        </p:nvSpPr>
        <p:spPr>
          <a:xfrm>
            <a:off x="6096000" y="1777488"/>
            <a:ext cx="5143500" cy="571500"/>
          </a:xfrm>
          <a:prstGeom prst="rect">
            <a:avLst/>
          </a:prstGeom>
        </p:spPr>
        <p:txBody>
          <a:bodyPr anchor="b"/>
          <a:lstStyle>
            <a:lvl1pPr marL="0" indent="0">
              <a:buNone/>
              <a:defRPr lang="en-US" sz="2400" b="1" i="1" kern="1200" dirty="0">
                <a:solidFill>
                  <a:schemeClr val="accent2"/>
                </a:solidFill>
                <a:latin typeface="Times New Roman" panose="02020603050405020304" pitchFamily="18" charset="0"/>
                <a:ea typeface="+mn-ea"/>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ts val="1680"/>
              </a:lnSpc>
              <a:spcBef>
                <a:spcPts val="1000"/>
              </a:spcBef>
              <a:spcAft>
                <a:spcPts val="0"/>
              </a:spcAft>
              <a:buClrTx/>
              <a:buSzTx/>
              <a:buFont typeface="Arial" panose="020B0604020202020204" pitchFamily="34" charset="0"/>
              <a:buNone/>
              <a:tabLst/>
            </a:pPr>
            <a:r>
              <a:rPr lang="en-US" dirty="0" err="1"/>
              <a:t>Subheader</a:t>
            </a:r>
            <a:endParaRPr lang="en-US" dirty="0"/>
          </a:p>
        </p:txBody>
      </p:sp>
      <p:sp>
        <p:nvSpPr>
          <p:cNvPr id="6" name="Content Placeholder 5">
            <a:extLst>
              <a:ext uri="{FF2B5EF4-FFF2-40B4-BE49-F238E27FC236}">
                <a16:creationId xmlns:a16="http://schemas.microsoft.com/office/drawing/2014/main" id="{A85DC21C-4BCB-2D4F-A2DE-1F581DDE3D27}"/>
              </a:ext>
            </a:extLst>
          </p:cNvPr>
          <p:cNvSpPr>
            <a:spLocks noGrp="1"/>
          </p:cNvSpPr>
          <p:nvPr>
            <p:ph sz="quarter" idx="4" hasCustomPrompt="1"/>
          </p:nvPr>
        </p:nvSpPr>
        <p:spPr>
          <a:xfrm>
            <a:off x="6096000" y="2592059"/>
            <a:ext cx="5143500" cy="3200400"/>
          </a:xfrm>
          <a:prstGeom prst="rect">
            <a:avLst/>
          </a:prstGeom>
        </p:spPr>
        <p:txBody>
          <a:bodyPr/>
          <a:lstStyle>
            <a:lvl1pPr>
              <a:buClr>
                <a:schemeClr val="accent1"/>
              </a:buClr>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600"/>
            </a:lvl3pPr>
            <a:lvl4pPr>
              <a:buClr>
                <a:schemeClr val="accent1"/>
              </a:buCl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p:txBody>
      </p:sp>
      <p:sp>
        <p:nvSpPr>
          <p:cNvPr id="9" name="Slide Number Placeholder 8">
            <a:extLst>
              <a:ext uri="{FF2B5EF4-FFF2-40B4-BE49-F238E27FC236}">
                <a16:creationId xmlns:a16="http://schemas.microsoft.com/office/drawing/2014/main" id="{4F55FEAA-4F4D-7540-A66D-E1DB5F437F84}"/>
              </a:ext>
            </a:extLst>
          </p:cNvPr>
          <p:cNvSpPr>
            <a:spLocks noGrp="1"/>
          </p:cNvSpPr>
          <p:nvPr>
            <p:ph type="sldNum" sz="quarter" idx="12"/>
          </p:nvPr>
        </p:nvSpPr>
        <p:spPr>
          <a:xfrm>
            <a:off x="11239500" y="6414247"/>
            <a:ext cx="477370" cy="307228"/>
          </a:xfrm>
          <a:prstGeom prst="rect">
            <a:avLst/>
          </a:prstGeom>
        </p:spPr>
        <p:txBody>
          <a:bodyPr/>
          <a:lstStyle/>
          <a:p>
            <a:fld id="{11882D08-2020-DD42-8259-6AF002F7AF88}" type="slidenum">
              <a:rPr lang="en-US" smtClean="0"/>
              <a:t>‹#›</a:t>
            </a:fld>
            <a:endParaRPr lang="en-US" dirty="0"/>
          </a:p>
        </p:txBody>
      </p:sp>
      <p:sp>
        <p:nvSpPr>
          <p:cNvPr id="7" name="Footer Placeholder 6">
            <a:extLst>
              <a:ext uri="{FF2B5EF4-FFF2-40B4-BE49-F238E27FC236}">
                <a16:creationId xmlns:a16="http://schemas.microsoft.com/office/drawing/2014/main" id="{EA48214C-E220-BF44-A835-13E87F5109A2}"/>
              </a:ext>
            </a:extLst>
          </p:cNvPr>
          <p:cNvSpPr>
            <a:spLocks noGrp="1"/>
          </p:cNvSpPr>
          <p:nvPr>
            <p:ph type="ftr" sz="quarter" idx="15"/>
          </p:nvPr>
        </p:nvSpPr>
        <p:spPr/>
        <p:txBody>
          <a:bodyPr/>
          <a:lstStyle/>
          <a:p>
            <a:r>
              <a:rPr lang="en-US"/>
              <a:t>ncat.edu</a:t>
            </a:r>
            <a:endParaRPr lang="en-US" dirty="0"/>
          </a:p>
        </p:txBody>
      </p:sp>
      <p:sp>
        <p:nvSpPr>
          <p:cNvPr id="11" name="Text Placeholder 3">
            <a:extLst>
              <a:ext uri="{FF2B5EF4-FFF2-40B4-BE49-F238E27FC236}">
                <a16:creationId xmlns:a16="http://schemas.microsoft.com/office/drawing/2014/main" id="{E7A82AB0-B7F4-7A48-9357-ECF3AD20BD5E}"/>
              </a:ext>
            </a:extLst>
          </p:cNvPr>
          <p:cNvSpPr>
            <a:spLocks noGrp="1"/>
          </p:cNvSpPr>
          <p:nvPr>
            <p:ph type="body" sz="quarter" idx="14" hasCustomPrompt="1"/>
          </p:nvPr>
        </p:nvSpPr>
        <p:spPr>
          <a:xfrm>
            <a:off x="8202613" y="1"/>
            <a:ext cx="348736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Tree>
    <p:extLst>
      <p:ext uri="{BB962C8B-B14F-4D97-AF65-F5344CB8AC3E}">
        <p14:creationId xmlns:p14="http://schemas.microsoft.com/office/powerpoint/2010/main" val="416607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7.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1AC2C10-686B-9741-8440-C33B96C1A342}"/>
              </a:ext>
            </a:extLst>
          </p:cNvPr>
          <p:cNvCxnSpPr>
            <a:cxnSpLocks/>
          </p:cNvCxnSpPr>
          <p:nvPr userDrawn="1"/>
        </p:nvCxnSpPr>
        <p:spPr>
          <a:xfrm flipH="1">
            <a:off x="11288041"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10551"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pic>
        <p:nvPicPr>
          <p:cNvPr id="16" name="Picture 15">
            <a:extLst>
              <a:ext uri="{FF2B5EF4-FFF2-40B4-BE49-F238E27FC236}">
                <a16:creationId xmlns:a16="http://schemas.microsoft.com/office/drawing/2014/main" id="{15C13C03-0035-2B46-9CA7-FB43B67E3C33}"/>
              </a:ext>
            </a:extLst>
          </p:cNvPr>
          <p:cNvPicPr>
            <a:picLocks noChangeAspect="1"/>
          </p:cNvPicPr>
          <p:nvPr userDrawn="1"/>
        </p:nvPicPr>
        <p:blipFill>
          <a:blip r:embed="rId11"/>
          <a:stretch>
            <a:fillRect/>
          </a:stretch>
        </p:blipFill>
        <p:spPr>
          <a:xfrm>
            <a:off x="419101" y="6402075"/>
            <a:ext cx="2270552" cy="319400"/>
          </a:xfrm>
          <a:prstGeom prst="rect">
            <a:avLst/>
          </a:prstGeom>
        </p:spPr>
      </p:pic>
      <p:cxnSp>
        <p:nvCxnSpPr>
          <p:cNvPr id="10" name="Straight Connector 9">
            <a:extLst>
              <a:ext uri="{FF2B5EF4-FFF2-40B4-BE49-F238E27FC236}">
                <a16:creationId xmlns:a16="http://schemas.microsoft.com/office/drawing/2014/main" id="{1F026DC1-8FF6-754E-ABF3-514AC26ACEDE}"/>
              </a:ext>
            </a:extLst>
          </p:cNvPr>
          <p:cNvCxnSpPr>
            <a:cxnSpLocks/>
          </p:cNvCxnSpPr>
          <p:nvPr userDrawn="1"/>
        </p:nvCxnSpPr>
        <p:spPr>
          <a:xfrm>
            <a:off x="419100" y="6254893"/>
            <a:ext cx="11277600"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C646309-99B2-FC4D-940E-26525B723C73}"/>
              </a:ext>
            </a:extLst>
          </p:cNvPr>
          <p:cNvSpPr/>
          <p:nvPr userDrawn="1"/>
        </p:nvSpPr>
        <p:spPr>
          <a:xfrm>
            <a:off x="0" y="0"/>
            <a:ext cx="12192000" cy="81554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D8B4018-3A23-6346-A22B-24A12923526C}"/>
              </a:ext>
            </a:extLst>
          </p:cNvPr>
          <p:cNvGrpSpPr/>
          <p:nvPr userDrawn="1"/>
        </p:nvGrpSpPr>
        <p:grpSpPr>
          <a:xfrm>
            <a:off x="-54576" y="-1"/>
            <a:ext cx="12246576" cy="815547"/>
            <a:chOff x="-54576" y="-1"/>
            <a:chExt cx="12246576" cy="815547"/>
          </a:xfrm>
        </p:grpSpPr>
        <p:pic>
          <p:nvPicPr>
            <p:cNvPr id="30" name="Picture 29">
              <a:extLst>
                <a:ext uri="{FF2B5EF4-FFF2-40B4-BE49-F238E27FC236}">
                  <a16:creationId xmlns:a16="http://schemas.microsoft.com/office/drawing/2014/main" id="{20A036CD-14CF-B849-8C57-0528AB82DDB2}"/>
                </a:ext>
              </a:extLst>
            </p:cNvPr>
            <p:cNvPicPr>
              <a:picLocks noChangeAspect="1"/>
            </p:cNvPicPr>
            <p:nvPr userDrawn="1"/>
          </p:nvPicPr>
          <p:blipFill rotWithShape="1">
            <a:blip r:embed="rId12">
              <a:alphaModFix amt="50000"/>
            </a:blip>
            <a:srcRect t="95551" b="-3006"/>
            <a:stretch/>
          </p:blipFill>
          <p:spPr>
            <a:xfrm>
              <a:off x="0" y="-1"/>
              <a:ext cx="12192000" cy="511341"/>
            </a:xfrm>
            <a:prstGeom prst="rect">
              <a:avLst/>
            </a:prstGeom>
          </p:spPr>
        </p:pic>
        <p:pic>
          <p:nvPicPr>
            <p:cNvPr id="11" name="Picture 10">
              <a:extLst>
                <a:ext uri="{FF2B5EF4-FFF2-40B4-BE49-F238E27FC236}">
                  <a16:creationId xmlns:a16="http://schemas.microsoft.com/office/drawing/2014/main" id="{93872FC1-910C-4344-BBAD-F6B36BAF9E57}"/>
                </a:ext>
              </a:extLst>
            </p:cNvPr>
            <p:cNvPicPr>
              <a:picLocks noChangeAspect="1"/>
            </p:cNvPicPr>
            <p:nvPr userDrawn="1"/>
          </p:nvPicPr>
          <p:blipFill rotWithShape="1">
            <a:blip r:embed="rId12">
              <a:alphaModFix amt="50000"/>
            </a:blip>
            <a:srcRect t="91300" b="1198"/>
            <a:stretch/>
          </p:blipFill>
          <p:spPr>
            <a:xfrm>
              <a:off x="-54576" y="301030"/>
              <a:ext cx="12192000" cy="514516"/>
            </a:xfrm>
            <a:prstGeom prst="rect">
              <a:avLst/>
            </a:prstGeom>
          </p:spPr>
        </p:pic>
      </p:grpSp>
      <p:pic>
        <p:nvPicPr>
          <p:cNvPr id="9" name="Picture 8">
            <a:extLst>
              <a:ext uri="{FF2B5EF4-FFF2-40B4-BE49-F238E27FC236}">
                <a16:creationId xmlns:a16="http://schemas.microsoft.com/office/drawing/2014/main" id="{874DC1F2-045C-254D-AF86-776273752F7D}"/>
              </a:ext>
            </a:extLst>
          </p:cNvPr>
          <p:cNvPicPr>
            <a:picLocks noChangeAspect="1"/>
          </p:cNvPicPr>
          <p:nvPr userDrawn="1"/>
        </p:nvPicPr>
        <p:blipFill>
          <a:blip r:embed="rId13"/>
          <a:stretch>
            <a:fillRect/>
          </a:stretch>
        </p:blipFill>
        <p:spPr>
          <a:xfrm>
            <a:off x="386575" y="82418"/>
            <a:ext cx="897314" cy="646648"/>
          </a:xfrm>
          <a:prstGeom prst="rect">
            <a:avLst/>
          </a:prstGeom>
        </p:spPr>
      </p:pic>
      <p:sp>
        <p:nvSpPr>
          <p:cNvPr id="3" name="Footer Placeholder 2">
            <a:extLst>
              <a:ext uri="{FF2B5EF4-FFF2-40B4-BE49-F238E27FC236}">
                <a16:creationId xmlns:a16="http://schemas.microsoft.com/office/drawing/2014/main" id="{E1258237-6C2C-B449-88EB-57998EBECC5C}"/>
              </a:ext>
            </a:extLst>
          </p:cNvPr>
          <p:cNvSpPr>
            <a:spLocks noGrp="1"/>
          </p:cNvSpPr>
          <p:nvPr>
            <p:ph type="ftr" sz="quarter" idx="3"/>
          </p:nvPr>
        </p:nvSpPr>
        <p:spPr>
          <a:xfrm>
            <a:off x="10343213" y="6418670"/>
            <a:ext cx="867338" cy="302806"/>
          </a:xfrm>
          <a:prstGeom prst="rect">
            <a:avLst/>
          </a:prstGeom>
        </p:spPr>
        <p:txBody>
          <a:bodyPr vert="horz" lIns="91440" tIns="45720" rIns="91440" bIns="45720" rtlCol="0" anchor="ctr"/>
          <a:lstStyle>
            <a:lvl1pPr algn="ctr">
              <a:defRPr sz="1200">
                <a:solidFill>
                  <a:schemeClr val="accent1"/>
                </a:solidFill>
                <a:latin typeface="Franklin Gothic Medium" panose="020B0603020102020204" pitchFamily="34" charset="0"/>
              </a:defRPr>
            </a:lvl1pPr>
          </a:lstStyle>
          <a:p>
            <a:r>
              <a:rPr lang="en-US" dirty="0" err="1"/>
              <a:t>ncat.edu</a:t>
            </a:r>
            <a:endParaRPr lang="en-US" dirty="0"/>
          </a:p>
        </p:txBody>
      </p:sp>
    </p:spTree>
    <p:extLst>
      <p:ext uri="{BB962C8B-B14F-4D97-AF65-F5344CB8AC3E}">
        <p14:creationId xmlns:p14="http://schemas.microsoft.com/office/powerpoint/2010/main" val="215739108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5" r:id="rId4"/>
    <p:sldLayoutId id="2147483650" r:id="rId5"/>
    <p:sldLayoutId id="2147483659" r:id="rId6"/>
    <p:sldLayoutId id="2147483660" r:id="rId7"/>
    <p:sldLayoutId id="2147483661" r:id="rId8"/>
    <p:sldLayoutId id="2147483653"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0" userDrawn="1">
          <p15:clr>
            <a:srgbClr val="F26B43"/>
          </p15:clr>
        </p15:guide>
        <p15:guide id="4" pos="7080" userDrawn="1">
          <p15:clr>
            <a:srgbClr val="F26B43"/>
          </p15:clr>
        </p15:guide>
        <p15:guide id="5" orient="horz" pos="816" userDrawn="1">
          <p15:clr>
            <a:srgbClr val="F26B43"/>
          </p15:clr>
        </p15:guide>
        <p15:guide id="6" orient="horz" pos="1176" userDrawn="1">
          <p15:clr>
            <a:srgbClr val="F26B43"/>
          </p15:clr>
        </p15:guide>
        <p15:guide id="7" orient="horz" pos="1560" userDrawn="1">
          <p15:clr>
            <a:srgbClr val="F26B43"/>
          </p15:clr>
        </p15:guide>
        <p15:guide id="8" orient="horz" pos="3624" userDrawn="1">
          <p15:clr>
            <a:srgbClr val="F26B43"/>
          </p15:clr>
        </p15:guide>
        <p15:guide id="9" pos="4416" userDrawn="1">
          <p15:clr>
            <a:srgbClr val="F26B43"/>
          </p15:clr>
        </p15:guide>
        <p15:guide id="10" pos="47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1AC2C10-686B-9741-8440-C33B96C1A342}"/>
              </a:ext>
            </a:extLst>
          </p:cNvPr>
          <p:cNvCxnSpPr>
            <a:cxnSpLocks/>
          </p:cNvCxnSpPr>
          <p:nvPr/>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cxnSp>
        <p:nvCxnSpPr>
          <p:cNvPr id="10" name="Straight Connector 9">
            <a:extLst>
              <a:ext uri="{FF2B5EF4-FFF2-40B4-BE49-F238E27FC236}">
                <a16:creationId xmlns:a16="http://schemas.microsoft.com/office/drawing/2014/main" id="{1F026DC1-8FF6-754E-ABF3-514AC26ACEDE}"/>
              </a:ext>
            </a:extLst>
          </p:cNvPr>
          <p:cNvCxnSpPr>
            <a:cxnSpLocks/>
          </p:cNvCxnSpPr>
          <p:nvPr/>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4DC1F2-045C-254D-AF86-776273752F7D}"/>
              </a:ext>
            </a:extLst>
          </p:cNvPr>
          <p:cNvPicPr>
            <a:picLocks noChangeAspect="1"/>
          </p:cNvPicPr>
          <p:nvPr/>
        </p:nvPicPr>
        <p:blipFill>
          <a:blip r:embed="rId11"/>
          <a:stretch>
            <a:fillRect/>
          </a:stretch>
        </p:blipFill>
        <p:spPr>
          <a:xfrm>
            <a:off x="386575" y="82418"/>
            <a:ext cx="897314" cy="646648"/>
          </a:xfrm>
          <a:prstGeom prst="rect">
            <a:avLst/>
          </a:prstGeom>
        </p:spPr>
      </p:pic>
      <p:pic>
        <p:nvPicPr>
          <p:cNvPr id="20" name="Picture 19">
            <a:extLst>
              <a:ext uri="{FF2B5EF4-FFF2-40B4-BE49-F238E27FC236}">
                <a16:creationId xmlns:a16="http://schemas.microsoft.com/office/drawing/2014/main" id="{C3BAE345-FF82-476B-BEF1-4DA1D78E18A4}"/>
              </a:ext>
            </a:extLst>
          </p:cNvPr>
          <p:cNvPicPr>
            <a:picLocks noChangeAspect="1"/>
          </p:cNvPicPr>
          <p:nvPr/>
        </p:nvPicPr>
        <p:blipFill>
          <a:blip r:embed="rId12"/>
          <a:stretch>
            <a:fillRect/>
          </a:stretch>
        </p:blipFill>
        <p:spPr>
          <a:xfrm>
            <a:off x="419101" y="6410878"/>
            <a:ext cx="2267712" cy="318894"/>
          </a:xfrm>
          <a:prstGeom prst="rect">
            <a:avLst/>
          </a:prstGeom>
        </p:spPr>
      </p:pic>
      <p:sp>
        <p:nvSpPr>
          <p:cNvPr id="23" name="Footer Placeholder 2">
            <a:extLst>
              <a:ext uri="{FF2B5EF4-FFF2-40B4-BE49-F238E27FC236}">
                <a16:creationId xmlns:a16="http://schemas.microsoft.com/office/drawing/2014/main" id="{5AF2106C-FC69-4094-B0CC-4C2B258F7034}"/>
              </a:ext>
            </a:extLst>
          </p:cNvPr>
          <p:cNvSpPr txBox="1">
            <a:spLocks/>
          </p:cNvSpPr>
          <p:nvPr/>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grpSp>
        <p:nvGrpSpPr>
          <p:cNvPr id="11" name="Group 10">
            <a:extLst>
              <a:ext uri="{FF2B5EF4-FFF2-40B4-BE49-F238E27FC236}">
                <a16:creationId xmlns:a16="http://schemas.microsoft.com/office/drawing/2014/main" id="{E6837814-A818-4CE0-B743-2F58F956C0C8}"/>
              </a:ext>
            </a:extLst>
          </p:cNvPr>
          <p:cNvGrpSpPr/>
          <p:nvPr userDrawn="1"/>
        </p:nvGrpSpPr>
        <p:grpSpPr>
          <a:xfrm>
            <a:off x="0" y="0"/>
            <a:ext cx="12192000" cy="6864350"/>
            <a:chOff x="0" y="-3175"/>
            <a:chExt cx="12192000" cy="6864350"/>
          </a:xfrm>
        </p:grpSpPr>
        <p:sp>
          <p:nvSpPr>
            <p:cNvPr id="12" name="Rectangle 11">
              <a:extLst>
                <a:ext uri="{FF2B5EF4-FFF2-40B4-BE49-F238E27FC236}">
                  <a16:creationId xmlns:a16="http://schemas.microsoft.com/office/drawing/2014/main" id="{CB150A15-790B-4510-98C8-A05928C4C4E8}"/>
                </a:ext>
              </a:extLst>
            </p:cNvPr>
            <p:cNvSpPr/>
            <p:nvPr userDrawn="1"/>
          </p:nvSpPr>
          <p:spPr>
            <a:xfrm>
              <a:off x="0" y="0"/>
              <a:ext cx="12192000" cy="81554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Freeform 859">
              <a:extLst>
                <a:ext uri="{FF2B5EF4-FFF2-40B4-BE49-F238E27FC236}">
                  <a16:creationId xmlns:a16="http://schemas.microsoft.com/office/drawing/2014/main" id="{6B733BDF-0078-45A0-AF5B-FAC5C9DB8D9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6" name="Picture 15">
            <a:extLst>
              <a:ext uri="{FF2B5EF4-FFF2-40B4-BE49-F238E27FC236}">
                <a16:creationId xmlns:a16="http://schemas.microsoft.com/office/drawing/2014/main" id="{724B550C-6451-4364-8525-B39A9CFBBFD8}"/>
              </a:ext>
            </a:extLst>
          </p:cNvPr>
          <p:cNvPicPr>
            <a:picLocks noChangeAspect="1"/>
          </p:cNvPicPr>
          <p:nvPr userDrawn="1"/>
        </p:nvPicPr>
        <p:blipFill>
          <a:blip r:embed="rId11"/>
          <a:stretch>
            <a:fillRect/>
          </a:stretch>
        </p:blipFill>
        <p:spPr>
          <a:xfrm>
            <a:off x="386575" y="82418"/>
            <a:ext cx="897314" cy="646648"/>
          </a:xfrm>
          <a:prstGeom prst="rect">
            <a:avLst/>
          </a:prstGeom>
        </p:spPr>
      </p:pic>
      <p:pic>
        <p:nvPicPr>
          <p:cNvPr id="17" name="Picture 16">
            <a:extLst>
              <a:ext uri="{FF2B5EF4-FFF2-40B4-BE49-F238E27FC236}">
                <a16:creationId xmlns:a16="http://schemas.microsoft.com/office/drawing/2014/main" id="{24C54769-CC03-48E8-9F40-156E639BF435}"/>
              </a:ext>
            </a:extLst>
          </p:cNvPr>
          <p:cNvPicPr>
            <a:picLocks noChangeAspect="1"/>
          </p:cNvPicPr>
          <p:nvPr userDrawn="1"/>
        </p:nvPicPr>
        <p:blipFill>
          <a:blip r:embed="rId12"/>
          <a:stretch>
            <a:fillRect/>
          </a:stretch>
        </p:blipFill>
        <p:spPr>
          <a:xfrm>
            <a:off x="419101" y="6410878"/>
            <a:ext cx="2267712" cy="318894"/>
          </a:xfrm>
          <a:prstGeom prst="rect">
            <a:avLst/>
          </a:prstGeom>
        </p:spPr>
      </p:pic>
      <p:cxnSp>
        <p:nvCxnSpPr>
          <p:cNvPr id="15" name="Straight Connector 14">
            <a:extLst>
              <a:ext uri="{FF2B5EF4-FFF2-40B4-BE49-F238E27FC236}">
                <a16:creationId xmlns:a16="http://schemas.microsoft.com/office/drawing/2014/main" id="{1A015D78-1231-433A-9D2A-2553EDBC1CD4}"/>
              </a:ext>
            </a:extLst>
          </p:cNvPr>
          <p:cNvCxnSpPr>
            <a:cxnSpLocks/>
          </p:cNvCxnSpPr>
          <p:nvPr userDrawn="1"/>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CEE58C-356C-4577-9E62-B8614E3CA150}"/>
              </a:ext>
            </a:extLst>
          </p:cNvPr>
          <p:cNvCxnSpPr>
            <a:cxnSpLocks/>
          </p:cNvCxnSpPr>
          <p:nvPr userDrawn="1"/>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18" name="Footer Placeholder 2">
            <a:extLst>
              <a:ext uri="{FF2B5EF4-FFF2-40B4-BE49-F238E27FC236}">
                <a16:creationId xmlns:a16="http://schemas.microsoft.com/office/drawing/2014/main" id="{25FE7EF6-0ECD-4DA1-A56A-2832612D925C}"/>
              </a:ext>
            </a:extLst>
          </p:cNvPr>
          <p:cNvSpPr txBox="1">
            <a:spLocks/>
          </p:cNvSpPr>
          <p:nvPr userDrawn="1"/>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spTree>
    <p:extLst>
      <p:ext uri="{BB962C8B-B14F-4D97-AF65-F5344CB8AC3E}">
        <p14:creationId xmlns:p14="http://schemas.microsoft.com/office/powerpoint/2010/main" val="3833173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2160">
          <p15:clr>
            <a:srgbClr val="F26B43"/>
          </p15:clr>
        </p15:guide>
        <p15:guide id="12" pos="3840">
          <p15:clr>
            <a:srgbClr val="F26B43"/>
          </p15:clr>
        </p15:guide>
        <p15:guide id="13" pos="600">
          <p15:clr>
            <a:srgbClr val="F26B43"/>
          </p15:clr>
        </p15:guide>
        <p15:guide id="14" pos="7080">
          <p15:clr>
            <a:srgbClr val="F26B43"/>
          </p15:clr>
        </p15:guide>
        <p15:guide id="15" orient="horz" pos="816">
          <p15:clr>
            <a:srgbClr val="F26B43"/>
          </p15:clr>
        </p15:guide>
        <p15:guide id="16" orient="horz" pos="1176">
          <p15:clr>
            <a:srgbClr val="F26B43"/>
          </p15:clr>
        </p15:guide>
        <p15:guide id="17" orient="horz" pos="1560">
          <p15:clr>
            <a:srgbClr val="F26B43"/>
          </p15:clr>
        </p15:guide>
        <p15:guide id="18" orient="horz" pos="3624">
          <p15:clr>
            <a:srgbClr val="F26B43"/>
          </p15:clr>
        </p15:guide>
        <p15:guide id="19" pos="4416">
          <p15:clr>
            <a:srgbClr val="F26B43"/>
          </p15:clr>
        </p15:guide>
        <p15:guide id="20" pos="47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uschamber.com/report/america-s-opportunity-gaps-the-number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a:xfrm>
            <a:off x="719702" y="1384706"/>
            <a:ext cx="10908418" cy="2014537"/>
          </a:xfrm>
        </p:spPr>
        <p:txBody>
          <a:bodyPr/>
          <a:lstStyle/>
          <a:p>
            <a:r>
              <a:rPr lang="en-US" dirty="0"/>
              <a:t>N.C. </a:t>
            </a:r>
            <a:r>
              <a:rPr lang="en-US" dirty="0" err="1"/>
              <a:t>a&amp;t</a:t>
            </a:r>
            <a:r>
              <a:rPr lang="en-US" dirty="0"/>
              <a:t> state university: The state of the university</a:t>
            </a:r>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a:t>Chancellor</a:t>
            </a:r>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Faculty-Staff Institute</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08/04/20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a:t>Harold L. Martin, Sr.</a:t>
            </a:r>
          </a:p>
        </p:txBody>
      </p:sp>
    </p:spTree>
    <p:extLst>
      <p:ext uri="{BB962C8B-B14F-4D97-AF65-F5344CB8AC3E}">
        <p14:creationId xmlns:p14="http://schemas.microsoft.com/office/powerpoint/2010/main" val="165956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OPPORTUNITIES TO TRANSFORM</a:t>
            </a:r>
            <a:endParaRPr lang="en-US" dirty="0"/>
          </a:p>
        </p:txBody>
      </p:sp>
    </p:spTree>
    <p:extLst>
      <p:ext uri="{BB962C8B-B14F-4D97-AF65-F5344CB8AC3E}">
        <p14:creationId xmlns:p14="http://schemas.microsoft.com/office/powerpoint/2010/main" val="30830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499" y="2492670"/>
            <a:ext cx="7389395" cy="3260430"/>
          </a:xfrm>
        </p:spPr>
        <p:txBody>
          <a:bodyPr/>
          <a:lstStyle/>
          <a:p>
            <a:r>
              <a:rPr lang="en-US" sz="2200" dirty="0" smtClean="0"/>
              <a:t>The </a:t>
            </a:r>
            <a:r>
              <a:rPr lang="en-US" sz="2200" b="1" dirty="0" smtClean="0"/>
              <a:t>US Chamber of Commerce </a:t>
            </a:r>
            <a:r>
              <a:rPr lang="en-US" sz="2200" dirty="0" smtClean="0"/>
              <a:t>launched the </a:t>
            </a:r>
            <a:r>
              <a:rPr lang="en-US" sz="2200" b="1" dirty="0" smtClean="0"/>
              <a:t>Equality of Opportunity Initiative</a:t>
            </a:r>
            <a:r>
              <a:rPr lang="en-US" sz="2200" dirty="0" smtClean="0"/>
              <a:t> to address opportunity gaps that perpetuate broader inequalities in our society and hold back individual and business success and economic growth</a:t>
            </a:r>
          </a:p>
          <a:p>
            <a:r>
              <a:rPr lang="en-US" sz="2200" dirty="0" smtClean="0"/>
              <a:t>Research shows the magnitude of opportunity gaps in </a:t>
            </a:r>
            <a:r>
              <a:rPr lang="en-US" sz="2200" b="1" dirty="0" smtClean="0"/>
              <a:t>Education, Employment, Entrepreneurship, Criminal Justice, Health and Wealth Disparity</a:t>
            </a:r>
            <a:r>
              <a:rPr lang="en-US" sz="2200" dirty="0" smtClean="0"/>
              <a:t>. </a:t>
            </a:r>
          </a:p>
          <a:p>
            <a:r>
              <a:rPr lang="en-US" sz="2200" dirty="0">
                <a:hlinkClick r:id="rId2"/>
              </a:rPr>
              <a:t>https://www.uschamber.com/report/america-s-opportunity-gaps-the-numbers</a:t>
            </a:r>
            <a:endParaRPr lang="en-US" sz="2200"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AMERICA’S OPPORTUNITY GAPS: BY THE NUMBERS</a:t>
            </a:r>
            <a:endParaRPr lang="en-US" dirty="0"/>
          </a:p>
        </p:txBody>
      </p:sp>
      <p:sp>
        <p:nvSpPr>
          <p:cNvPr id="16" name="Text Placeholder 15">
            <a:extLst>
              <a:ext uri="{FF2B5EF4-FFF2-40B4-BE49-F238E27FC236}">
                <a16:creationId xmlns:a16="http://schemas.microsoft.com/office/drawing/2014/main" id="{561B9BAE-25C5-4B69-988B-7AA77A36EFF1}"/>
              </a:ext>
            </a:extLst>
          </p:cNvPr>
          <p:cNvSpPr>
            <a:spLocks noGrp="1"/>
          </p:cNvSpPr>
          <p:nvPr>
            <p:ph type="body" sz="quarter" idx="13"/>
          </p:nvPr>
        </p:nvSpPr>
        <p:spPr/>
        <p:txBody>
          <a:bodyPr/>
          <a:lstStyle/>
          <a:p>
            <a:r>
              <a:rPr lang="en-US" dirty="0" smtClean="0">
                <a:solidFill>
                  <a:schemeClr val="accent1"/>
                </a:solidFill>
              </a:rPr>
              <a:t>Systematic Barriers to Equality of Opportunity for Black Americans and People of Color</a:t>
            </a:r>
            <a:endParaRPr lang="en-US" dirty="0">
              <a:solidFill>
                <a:schemeClr val="accent1"/>
              </a:solidFill>
            </a:endParaRP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334471" y="2276521"/>
            <a:ext cx="2779645" cy="3883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a:xfrm>
            <a:off x="11210551" y="6418670"/>
            <a:ext cx="486148" cy="302805"/>
          </a:xfrm>
        </p:spPr>
        <p:txBody>
          <a:bodyPr/>
          <a:lstStyle/>
          <a:p>
            <a:r>
              <a:rPr lang="en-US" dirty="0" smtClean="0"/>
              <a:t>11</a:t>
            </a:r>
            <a:endParaRPr lang="en-US" dirty="0"/>
          </a:p>
        </p:txBody>
      </p:sp>
    </p:spTree>
    <p:extLst>
      <p:ext uri="{BB962C8B-B14F-4D97-AF65-F5344CB8AC3E}">
        <p14:creationId xmlns:p14="http://schemas.microsoft.com/office/powerpoint/2010/main" val="72543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1" y="1877918"/>
            <a:ext cx="6773096" cy="3260430"/>
          </a:xfrm>
        </p:spPr>
        <p:txBody>
          <a:bodyPr/>
          <a:lstStyle/>
          <a:p>
            <a:r>
              <a:rPr lang="en-US" sz="2200" b="1" dirty="0" smtClean="0">
                <a:solidFill>
                  <a:srgbClr val="FF0000"/>
                </a:solidFill>
              </a:rPr>
              <a:t>60</a:t>
            </a:r>
            <a:r>
              <a:rPr lang="en-US" sz="2200" b="1" dirty="0">
                <a:solidFill>
                  <a:srgbClr val="FF0000"/>
                </a:solidFill>
              </a:rPr>
              <a:t>%</a:t>
            </a:r>
            <a:r>
              <a:rPr lang="en-US" sz="2200" dirty="0"/>
              <a:t> of Black </a:t>
            </a:r>
            <a:r>
              <a:rPr lang="en-US" sz="2200" dirty="0" smtClean="0"/>
              <a:t>students attend </a:t>
            </a:r>
            <a:r>
              <a:rPr lang="en-US" sz="2200" dirty="0"/>
              <a:t>a high-poverty, majority-minority school. </a:t>
            </a:r>
            <a:r>
              <a:rPr lang="en-US" sz="2200" dirty="0" smtClean="0"/>
              <a:t>The </a:t>
            </a:r>
            <a:r>
              <a:rPr lang="en-US" sz="2200" dirty="0"/>
              <a:t>average per pupil spending in high-poverty, non-white school districts is $1,500 less than the national average.</a:t>
            </a:r>
          </a:p>
          <a:p>
            <a:r>
              <a:rPr lang="en-US" sz="2200" dirty="0" smtClean="0"/>
              <a:t>Only </a:t>
            </a:r>
            <a:r>
              <a:rPr lang="en-US" sz="2200" b="1" dirty="0">
                <a:solidFill>
                  <a:srgbClr val="FF0000"/>
                </a:solidFill>
              </a:rPr>
              <a:t>1</a:t>
            </a:r>
            <a:r>
              <a:rPr lang="en-US" sz="2200" b="1" dirty="0" smtClean="0">
                <a:solidFill>
                  <a:srgbClr val="FF0000"/>
                </a:solidFill>
              </a:rPr>
              <a:t> </a:t>
            </a:r>
            <a:r>
              <a:rPr lang="en-US" sz="2200" b="1" dirty="0">
                <a:solidFill>
                  <a:srgbClr val="FF0000"/>
                </a:solidFill>
              </a:rPr>
              <a:t>in </a:t>
            </a:r>
            <a:r>
              <a:rPr lang="en-US" sz="2200" b="1" dirty="0" smtClean="0">
                <a:solidFill>
                  <a:srgbClr val="FF0000"/>
                </a:solidFill>
              </a:rPr>
              <a:t>5 </a:t>
            </a:r>
            <a:r>
              <a:rPr lang="en-US" sz="2200" dirty="0" smtClean="0"/>
              <a:t>Black </a:t>
            </a:r>
            <a:r>
              <a:rPr lang="en-US" sz="2200" dirty="0"/>
              <a:t>4th graders are reading on grade level compared to half of the white students. Just </a:t>
            </a:r>
            <a:r>
              <a:rPr lang="en-US" sz="2200" b="1" dirty="0">
                <a:solidFill>
                  <a:srgbClr val="FF0000"/>
                </a:solidFill>
              </a:rPr>
              <a:t>14%</a:t>
            </a:r>
            <a:r>
              <a:rPr lang="en-US" sz="2200" dirty="0"/>
              <a:t> of Black 8th graders are on grade level in mathematics, 20% below the rate for all students combined.</a:t>
            </a:r>
          </a:p>
          <a:p>
            <a:r>
              <a:rPr lang="en-US" sz="2200" dirty="0" smtClean="0"/>
              <a:t>As </a:t>
            </a:r>
            <a:r>
              <a:rPr lang="en-US" sz="2200" dirty="0"/>
              <a:t>students get older, roughly </a:t>
            </a:r>
            <a:r>
              <a:rPr lang="en-US" sz="2200" b="1" dirty="0">
                <a:solidFill>
                  <a:srgbClr val="FF0000"/>
                </a:solidFill>
              </a:rPr>
              <a:t>45%</a:t>
            </a:r>
            <a:r>
              <a:rPr lang="en-US" sz="2200" dirty="0"/>
              <a:t> of Black students receive no formal education beyond high school and only </a:t>
            </a:r>
            <a:r>
              <a:rPr lang="en-US" sz="2200" b="1" dirty="0">
                <a:solidFill>
                  <a:srgbClr val="FF0000"/>
                </a:solidFill>
              </a:rPr>
              <a:t>15.3%</a:t>
            </a:r>
            <a:r>
              <a:rPr lang="en-US" sz="2200" dirty="0"/>
              <a:t> receive a bachelor’s degree, compared to more than 23% of white students.</a:t>
            </a: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EDUCATION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12</a:t>
            </a:r>
            <a:endParaRPr lang="en-US" dirty="0"/>
          </a:p>
        </p:txBody>
      </p:sp>
      <p:sp>
        <p:nvSpPr>
          <p:cNvPr id="2" name="TextBox 1"/>
          <p:cNvSpPr txBox="1"/>
          <p:nvPr/>
        </p:nvSpPr>
        <p:spPr>
          <a:xfrm>
            <a:off x="8791074" y="1877918"/>
            <a:ext cx="2898902" cy="3095135"/>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a:stretch>
            <a:fillRect/>
          </a:stretch>
        </p:blipFill>
        <p:spPr>
          <a:xfrm>
            <a:off x="7951600" y="1877918"/>
            <a:ext cx="3989387" cy="2020965"/>
          </a:xfrm>
          <a:prstGeom prst="rect">
            <a:avLst/>
          </a:prstGeom>
        </p:spPr>
      </p:pic>
    </p:spTree>
    <p:extLst>
      <p:ext uri="{BB962C8B-B14F-4D97-AF65-F5344CB8AC3E}">
        <p14:creationId xmlns:p14="http://schemas.microsoft.com/office/powerpoint/2010/main" val="290401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877918"/>
            <a:ext cx="7492372" cy="3260430"/>
          </a:xfrm>
        </p:spPr>
        <p:txBody>
          <a:bodyPr/>
          <a:lstStyle/>
          <a:p>
            <a:r>
              <a:rPr lang="en-US" sz="2200" dirty="0"/>
              <a:t>For the past four decades, Black unemployment rates have been consistently </a:t>
            </a:r>
            <a:r>
              <a:rPr lang="en-US" sz="2200" b="1" dirty="0">
                <a:solidFill>
                  <a:srgbClr val="FF0000"/>
                </a:solidFill>
              </a:rPr>
              <a:t>twice as high </a:t>
            </a:r>
            <a:r>
              <a:rPr lang="en-US" sz="2200" dirty="0"/>
              <a:t>as white unemployment.</a:t>
            </a:r>
          </a:p>
          <a:p>
            <a:r>
              <a:rPr lang="en-US" sz="2200" dirty="0"/>
              <a:t>Black and Hispanic workers with a bachelor’s degree and higher had lower median weekly earnings ($1,065 and $1,101 respectively) than Asians and whites ($1,465 and $1,342).</a:t>
            </a:r>
          </a:p>
          <a:p>
            <a:r>
              <a:rPr lang="en-US" sz="2200" dirty="0" smtClean="0"/>
              <a:t>COVID-19 </a:t>
            </a:r>
            <a:r>
              <a:rPr lang="en-US" sz="2200" dirty="0"/>
              <a:t>has exacerbated these differences. Black unemployment rose to </a:t>
            </a:r>
            <a:r>
              <a:rPr lang="en-US" sz="2200" b="1" dirty="0">
                <a:solidFill>
                  <a:srgbClr val="FF0000"/>
                </a:solidFill>
              </a:rPr>
              <a:t>16.8%</a:t>
            </a:r>
            <a:r>
              <a:rPr lang="en-US" sz="2200" dirty="0"/>
              <a:t> in May, up from 6.0% in January 2020, as compared to white unemployment which was 12.4% in May and 3.1% in January. During the pandemic, Black (23%) and Latino (24%) workers were more likely than white (15%) and Asian Americans (13%) to have been laid off.</a:t>
            </a: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EMPLOYMENT</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13</a:t>
            </a:r>
            <a:endParaRPr lang="en-US" dirty="0"/>
          </a:p>
        </p:txBody>
      </p:sp>
      <p:pic>
        <p:nvPicPr>
          <p:cNvPr id="2" name="Picture 1"/>
          <p:cNvPicPr>
            <a:picLocks noChangeAspect="1"/>
          </p:cNvPicPr>
          <p:nvPr/>
        </p:nvPicPr>
        <p:blipFill>
          <a:blip r:embed="rId2"/>
          <a:stretch>
            <a:fillRect/>
          </a:stretch>
        </p:blipFill>
        <p:spPr>
          <a:xfrm>
            <a:off x="8444872" y="1877918"/>
            <a:ext cx="3564664" cy="3067950"/>
          </a:xfrm>
          <a:prstGeom prst="rect">
            <a:avLst/>
          </a:prstGeom>
        </p:spPr>
      </p:pic>
    </p:spTree>
    <p:extLst>
      <p:ext uri="{BB962C8B-B14F-4D97-AF65-F5344CB8AC3E}">
        <p14:creationId xmlns:p14="http://schemas.microsoft.com/office/powerpoint/2010/main" val="381511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6" y="1877918"/>
            <a:ext cx="7249887" cy="3260430"/>
          </a:xfrm>
        </p:spPr>
        <p:txBody>
          <a:bodyPr/>
          <a:lstStyle/>
          <a:p>
            <a:r>
              <a:rPr lang="en-US" sz="2200" dirty="0" smtClean="0"/>
              <a:t>Black </a:t>
            </a:r>
            <a:r>
              <a:rPr lang="en-US" sz="2200" dirty="0"/>
              <a:t>Americans are underrepresented among entrepreneurs, representing </a:t>
            </a:r>
            <a:r>
              <a:rPr lang="en-US" sz="2200" b="1" dirty="0">
                <a:solidFill>
                  <a:srgbClr val="FF0000"/>
                </a:solidFill>
              </a:rPr>
              <a:t>12%</a:t>
            </a:r>
            <a:r>
              <a:rPr lang="en-US" sz="2200" dirty="0"/>
              <a:t> of the U.S. labor force but only </a:t>
            </a:r>
            <a:r>
              <a:rPr lang="en-US" sz="2200" b="1" dirty="0">
                <a:solidFill>
                  <a:srgbClr val="FF0000"/>
                </a:solidFill>
              </a:rPr>
              <a:t>9.4% </a:t>
            </a:r>
            <a:r>
              <a:rPr lang="en-US" sz="2200" dirty="0"/>
              <a:t>of business owners. </a:t>
            </a:r>
            <a:endParaRPr lang="en-US" sz="2200" dirty="0" smtClean="0"/>
          </a:p>
          <a:p>
            <a:r>
              <a:rPr lang="en-US" sz="2200" dirty="0"/>
              <a:t>Given that </a:t>
            </a:r>
            <a:r>
              <a:rPr lang="en-US" sz="2200" b="1" dirty="0">
                <a:solidFill>
                  <a:srgbClr val="FF0000"/>
                </a:solidFill>
              </a:rPr>
              <a:t>70.6%</a:t>
            </a:r>
            <a:r>
              <a:rPr lang="en-US" sz="2200" dirty="0"/>
              <a:t> of Black entrepreneurs rely on personal and family savings for financing, lower family wealth overall drives more of a divide in access to capital.</a:t>
            </a:r>
          </a:p>
          <a:p>
            <a:r>
              <a:rPr lang="en-US" sz="2200" dirty="0"/>
              <a:t>In addition, Black Americans hold higher levels of student debt, which has been shown to inhibit entrepreneurship by discouraging risk and inhibiting access to capital.</a:t>
            </a:r>
          </a:p>
          <a:p>
            <a:r>
              <a:rPr lang="en-US" sz="2200" dirty="0"/>
              <a:t>The economic fallout from the pandemic has hit Black-owned and Hispanic-owned firms particularly hard, exacerbating these trends. </a:t>
            </a:r>
            <a:endParaRPr lang="en-US" sz="2200" dirty="0" smtClean="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ENTREPRENEURSHIP</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14</a:t>
            </a:r>
            <a:endParaRPr lang="en-US" dirty="0"/>
          </a:p>
        </p:txBody>
      </p:sp>
      <p:pic>
        <p:nvPicPr>
          <p:cNvPr id="2" name="Picture 1"/>
          <p:cNvPicPr>
            <a:picLocks noChangeAspect="1"/>
          </p:cNvPicPr>
          <p:nvPr/>
        </p:nvPicPr>
        <p:blipFill>
          <a:blip r:embed="rId2"/>
          <a:stretch>
            <a:fillRect/>
          </a:stretch>
        </p:blipFill>
        <p:spPr>
          <a:xfrm>
            <a:off x="8202613" y="1877918"/>
            <a:ext cx="3898231" cy="2373520"/>
          </a:xfrm>
          <a:prstGeom prst="rect">
            <a:avLst/>
          </a:prstGeom>
        </p:spPr>
      </p:pic>
    </p:spTree>
    <p:extLst>
      <p:ext uri="{BB962C8B-B14F-4D97-AF65-F5344CB8AC3E}">
        <p14:creationId xmlns:p14="http://schemas.microsoft.com/office/powerpoint/2010/main" val="91469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6" y="1877918"/>
            <a:ext cx="6795611" cy="3260430"/>
          </a:xfrm>
        </p:spPr>
        <p:txBody>
          <a:bodyPr/>
          <a:lstStyle/>
          <a:p>
            <a:r>
              <a:rPr lang="en-US" sz="2200" dirty="0" smtClean="0"/>
              <a:t>Black </a:t>
            </a:r>
            <a:r>
              <a:rPr lang="en-US" sz="2200" dirty="0"/>
              <a:t>Americans comprised </a:t>
            </a:r>
            <a:r>
              <a:rPr lang="en-US" sz="2200" b="1" dirty="0">
                <a:solidFill>
                  <a:srgbClr val="FF0000"/>
                </a:solidFill>
              </a:rPr>
              <a:t>27%</a:t>
            </a:r>
            <a:r>
              <a:rPr lang="en-US" sz="2200" dirty="0"/>
              <a:t> of all individuals arrested in America in 2016, about twice their proportion of the total population. </a:t>
            </a:r>
          </a:p>
          <a:p>
            <a:r>
              <a:rPr lang="en-US" sz="2200" dirty="0" smtClean="0"/>
              <a:t>Black </a:t>
            </a:r>
            <a:r>
              <a:rPr lang="en-US" sz="2200" dirty="0"/>
              <a:t>Americans are more likely than white Americans to be arrested. Once they are arrested, they are more likely to be convicted. And once convicted, they are more likely to experience lengthy prison sentences</a:t>
            </a:r>
            <a:r>
              <a:rPr lang="en-US" sz="2200" dirty="0" smtClean="0"/>
              <a:t>.</a:t>
            </a:r>
          </a:p>
          <a:p>
            <a:r>
              <a:rPr lang="en-US" sz="2200" dirty="0" smtClean="0"/>
              <a:t>It </a:t>
            </a:r>
            <a:r>
              <a:rPr lang="en-US" sz="2200" dirty="0"/>
              <a:t>is also harder for Black Americans to bounce back economically after incarceration. </a:t>
            </a:r>
            <a:r>
              <a:rPr lang="en-US" sz="2200" dirty="0" smtClean="0"/>
              <a:t>A criminal record, gaps in education and employment, and the stigma of incarceration limit opportunities. Having </a:t>
            </a:r>
            <a:r>
              <a:rPr lang="en-US" sz="2200" dirty="0"/>
              <a:t>a prior conviction reduces employer callback rates by 50% for white male applicants and up to </a:t>
            </a:r>
            <a:r>
              <a:rPr lang="en-US" sz="2200" b="1" dirty="0">
                <a:solidFill>
                  <a:srgbClr val="FF0000"/>
                </a:solidFill>
              </a:rPr>
              <a:t>65%</a:t>
            </a:r>
            <a:r>
              <a:rPr lang="en-US" sz="2200" dirty="0"/>
              <a:t> for Black men.</a:t>
            </a:r>
          </a:p>
          <a:p>
            <a:endParaRPr lang="en-US" sz="2200" dirty="0"/>
          </a:p>
          <a:p>
            <a:endParaRPr lang="en-US" b="1"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CRIMINAL JUSTICE</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15</a:t>
            </a:r>
            <a:endParaRPr lang="en-US" dirty="0"/>
          </a:p>
        </p:txBody>
      </p:sp>
      <p:pic>
        <p:nvPicPr>
          <p:cNvPr id="2" name="Picture 1"/>
          <p:cNvPicPr>
            <a:picLocks noChangeAspect="1"/>
          </p:cNvPicPr>
          <p:nvPr/>
        </p:nvPicPr>
        <p:blipFill>
          <a:blip r:embed="rId2"/>
          <a:stretch>
            <a:fillRect/>
          </a:stretch>
        </p:blipFill>
        <p:spPr>
          <a:xfrm>
            <a:off x="7943024" y="1877918"/>
            <a:ext cx="3979944" cy="1811766"/>
          </a:xfrm>
          <a:prstGeom prst="rect">
            <a:avLst/>
          </a:prstGeom>
        </p:spPr>
      </p:pic>
    </p:spTree>
    <p:extLst>
      <p:ext uri="{BB962C8B-B14F-4D97-AF65-F5344CB8AC3E}">
        <p14:creationId xmlns:p14="http://schemas.microsoft.com/office/powerpoint/2010/main" val="78453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8" y="1877918"/>
            <a:ext cx="7249885" cy="3260430"/>
          </a:xfrm>
        </p:spPr>
        <p:txBody>
          <a:bodyPr/>
          <a:lstStyle/>
          <a:p>
            <a:r>
              <a:rPr lang="en-US" sz="2200" dirty="0" smtClean="0"/>
              <a:t>Black </a:t>
            </a:r>
            <a:r>
              <a:rPr lang="en-US" sz="2200" dirty="0"/>
              <a:t>patients are </a:t>
            </a:r>
            <a:r>
              <a:rPr lang="en-US" sz="2200" b="1" dirty="0">
                <a:solidFill>
                  <a:srgbClr val="FF0000"/>
                </a:solidFill>
              </a:rPr>
              <a:t>2 to 3 times </a:t>
            </a:r>
            <a:r>
              <a:rPr lang="en-US" sz="2200" dirty="0" smtClean="0"/>
              <a:t>more</a:t>
            </a:r>
            <a:r>
              <a:rPr lang="en-US" sz="2200" dirty="0" smtClean="0"/>
              <a:t> </a:t>
            </a:r>
            <a:r>
              <a:rPr lang="en-US" sz="2200" dirty="0"/>
              <a:t>likely to die of preventable heart disease and stroke than white patients. </a:t>
            </a:r>
            <a:endParaRPr lang="en-US" sz="2200" dirty="0" smtClean="0"/>
          </a:p>
          <a:p>
            <a:r>
              <a:rPr lang="en-US" sz="2200" dirty="0"/>
              <a:t>Access to primary care helps people live longer, healthier lives. In areas of the country where there are more primary care providers per person, death rates for cancer, heart disease, and stroke are lower, and people are less likely to require hospitalization.</a:t>
            </a:r>
          </a:p>
          <a:p>
            <a:r>
              <a:rPr lang="en-US" sz="2200" dirty="0" smtClean="0"/>
              <a:t>Additionally</a:t>
            </a:r>
            <a:r>
              <a:rPr lang="en-US" sz="2200" dirty="0"/>
              <a:t>, U.S. adults who have primary care physicians accumulate </a:t>
            </a:r>
            <a:r>
              <a:rPr lang="en-US" sz="2200" b="1" dirty="0">
                <a:solidFill>
                  <a:srgbClr val="FF0000"/>
                </a:solidFill>
              </a:rPr>
              <a:t>33%</a:t>
            </a:r>
            <a:r>
              <a:rPr lang="en-US" sz="2200" dirty="0"/>
              <a:t> lower healthcare-related costs. Race is associated with these access-to-care disparities, with Black Americans adversely and disproportionately impacted by poor access to healthcare.</a:t>
            </a:r>
          </a:p>
          <a:p>
            <a:endParaRPr lang="en-US" sz="2200"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HEALTH </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16</a:t>
            </a:r>
            <a:endParaRPr lang="en-US" dirty="0"/>
          </a:p>
        </p:txBody>
      </p:sp>
      <p:pic>
        <p:nvPicPr>
          <p:cNvPr id="6" name="Picture 5"/>
          <p:cNvPicPr>
            <a:picLocks noChangeAspect="1"/>
          </p:cNvPicPr>
          <p:nvPr/>
        </p:nvPicPr>
        <p:blipFill>
          <a:blip r:embed="rId2"/>
          <a:stretch>
            <a:fillRect/>
          </a:stretch>
        </p:blipFill>
        <p:spPr>
          <a:xfrm>
            <a:off x="8202613" y="1877918"/>
            <a:ext cx="3687832" cy="2129593"/>
          </a:xfrm>
          <a:prstGeom prst="rect">
            <a:avLst/>
          </a:prstGeom>
        </p:spPr>
      </p:pic>
    </p:spTree>
    <p:extLst>
      <p:ext uri="{BB962C8B-B14F-4D97-AF65-F5344CB8AC3E}">
        <p14:creationId xmlns:p14="http://schemas.microsoft.com/office/powerpoint/2010/main" val="52303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877918"/>
            <a:ext cx="6827921" cy="3260430"/>
          </a:xfrm>
        </p:spPr>
        <p:txBody>
          <a:bodyPr/>
          <a:lstStyle/>
          <a:p>
            <a:r>
              <a:rPr lang="en-US" sz="2200" b="1" dirty="0" smtClean="0">
                <a:solidFill>
                  <a:srgbClr val="FF0000"/>
                </a:solidFill>
              </a:rPr>
              <a:t>21</a:t>
            </a:r>
            <a:r>
              <a:rPr lang="en-US" sz="2200" b="1" dirty="0">
                <a:solidFill>
                  <a:srgbClr val="FF0000"/>
                </a:solidFill>
              </a:rPr>
              <a:t>% </a:t>
            </a:r>
            <a:r>
              <a:rPr lang="en-US" sz="2200" dirty="0"/>
              <a:t>of Black Americans and 8% of whites live below the poverty level, though there have been improvements in recent years.</a:t>
            </a:r>
          </a:p>
          <a:p>
            <a:r>
              <a:rPr lang="en-US" sz="2200" dirty="0" smtClean="0"/>
              <a:t>Wealth </a:t>
            </a:r>
            <a:r>
              <a:rPr lang="en-US" sz="2200" dirty="0"/>
              <a:t>disparities are reflected in everything from retirement planning to homeownership to net worth. While 60% of white families contribute to retirement accounts, only about </a:t>
            </a:r>
            <a:r>
              <a:rPr lang="en-US" sz="2200" b="1" dirty="0">
                <a:solidFill>
                  <a:srgbClr val="FF0000"/>
                </a:solidFill>
              </a:rPr>
              <a:t>33%</a:t>
            </a:r>
            <a:r>
              <a:rPr lang="en-US" sz="2200" dirty="0"/>
              <a:t> of Black American families hold assets there. </a:t>
            </a:r>
            <a:endParaRPr lang="en-US" sz="2200" dirty="0" smtClean="0"/>
          </a:p>
          <a:p>
            <a:r>
              <a:rPr lang="en-US" sz="2200" dirty="0" smtClean="0"/>
              <a:t>According </a:t>
            </a:r>
            <a:r>
              <a:rPr lang="en-US" sz="2200" dirty="0"/>
              <a:t>to a 2016 Federal Reserve report, however, growth in homeownership increased from 70.5% to 75.6% for white Americans between 1989 and 2007. Over the same period, Black American </a:t>
            </a:r>
            <a:r>
              <a:rPr lang="en-US" sz="2200" dirty="0" smtClean="0"/>
              <a:t>homeownership </a:t>
            </a:r>
            <a:r>
              <a:rPr lang="en-US" sz="2200" dirty="0"/>
              <a:t>rose from 42.4% to </a:t>
            </a:r>
            <a:r>
              <a:rPr lang="en-US" sz="2200" b="1" dirty="0">
                <a:solidFill>
                  <a:srgbClr val="FF0000"/>
                </a:solidFill>
              </a:rPr>
              <a:t>49.3%</a:t>
            </a:r>
            <a:r>
              <a:rPr lang="en-US" sz="2200" dirty="0"/>
              <a:t>.</a:t>
            </a:r>
          </a:p>
          <a:p>
            <a:endParaRPr lang="en-US" sz="2200" dirty="0"/>
          </a:p>
          <a:p>
            <a:pPr lvl="1"/>
            <a:endParaRPr lang="en-US" dirty="0" smtClean="0"/>
          </a:p>
          <a:p>
            <a:pPr lvl="1"/>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WEALTH DISPARITY </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r>
              <a:rPr lang="en-US" dirty="0" smtClean="0"/>
              <a:t>17</a:t>
            </a:r>
            <a:endParaRPr lang="en-US" dirty="0"/>
          </a:p>
        </p:txBody>
      </p:sp>
      <p:pic>
        <p:nvPicPr>
          <p:cNvPr id="2" name="Picture 1"/>
          <p:cNvPicPr>
            <a:picLocks noChangeAspect="1"/>
          </p:cNvPicPr>
          <p:nvPr/>
        </p:nvPicPr>
        <p:blipFill>
          <a:blip r:embed="rId2"/>
          <a:stretch>
            <a:fillRect/>
          </a:stretch>
        </p:blipFill>
        <p:spPr>
          <a:xfrm>
            <a:off x="7780421" y="1877918"/>
            <a:ext cx="3990498" cy="1795724"/>
          </a:xfrm>
          <a:prstGeom prst="rect">
            <a:avLst/>
          </a:prstGeom>
        </p:spPr>
      </p:pic>
    </p:spTree>
    <p:extLst>
      <p:ext uri="{BB962C8B-B14F-4D97-AF65-F5344CB8AC3E}">
        <p14:creationId xmlns:p14="http://schemas.microsoft.com/office/powerpoint/2010/main" val="139557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WHAT DOES THIS HAVE TO DO WITH N.C. A&amp;T?</a:t>
            </a:r>
            <a:endParaRPr lang="en-US" dirty="0"/>
          </a:p>
        </p:txBody>
      </p:sp>
    </p:spTree>
    <p:extLst>
      <p:ext uri="{BB962C8B-B14F-4D97-AF65-F5344CB8AC3E}">
        <p14:creationId xmlns:p14="http://schemas.microsoft.com/office/powerpoint/2010/main" val="204325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492670"/>
            <a:ext cx="5556365" cy="3260430"/>
          </a:xfrm>
        </p:spPr>
        <p:txBody>
          <a:bodyPr/>
          <a:lstStyle/>
          <a:p>
            <a:r>
              <a:rPr lang="en-US" dirty="0" smtClean="0"/>
              <a:t>How do we become </a:t>
            </a:r>
            <a:r>
              <a:rPr lang="en-US" dirty="0"/>
              <a:t>a significant economic driver for the State, Piedmont Triad Region, and East Greensboro?</a:t>
            </a:r>
          </a:p>
          <a:p>
            <a:r>
              <a:rPr lang="en-US" dirty="0" smtClean="0"/>
              <a:t>How do we address the </a:t>
            </a:r>
            <a:r>
              <a:rPr lang="en-US" dirty="0"/>
              <a:t>most critical needs of our community and forge relevant partnerships to help solve them?</a:t>
            </a:r>
          </a:p>
          <a:p>
            <a:r>
              <a:rPr lang="en-US" dirty="0" smtClean="0"/>
              <a:t>How do we become national </a:t>
            </a:r>
            <a:r>
              <a:rPr lang="en-US" dirty="0"/>
              <a:t>leaders in America in producing graduates in areas of critical need?</a:t>
            </a:r>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HOW CAN WE BE TRANSFORMATIVE?</a:t>
            </a:r>
            <a:endParaRPr lang="en-US" dirty="0"/>
          </a:p>
        </p:txBody>
      </p:sp>
      <p:sp>
        <p:nvSpPr>
          <p:cNvPr id="16" name="Text Placeholder 15">
            <a:extLst>
              <a:ext uri="{FF2B5EF4-FFF2-40B4-BE49-F238E27FC236}">
                <a16:creationId xmlns:a16="http://schemas.microsoft.com/office/drawing/2014/main" id="{561B9BAE-25C5-4B69-988B-7AA77A36EFF1}"/>
              </a:ext>
            </a:extLst>
          </p:cNvPr>
          <p:cNvSpPr>
            <a:spLocks noGrp="1"/>
          </p:cNvSpPr>
          <p:nvPr>
            <p:ph type="body" sz="quarter" idx="13"/>
          </p:nvPr>
        </p:nvSpPr>
        <p:spPr/>
        <p:txBody>
          <a:bodyPr/>
          <a:lstStyle/>
          <a:p>
            <a:r>
              <a:rPr lang="en-US" dirty="0" smtClean="0">
                <a:solidFill>
                  <a:schemeClr val="accent1"/>
                </a:solidFill>
              </a:rPr>
              <a:t>The question is no longer “if” but “how”…</a:t>
            </a:r>
            <a:endParaRPr lang="en-US" dirty="0">
              <a:solidFill>
                <a:schemeClr val="accent1"/>
              </a:solidFill>
            </a:endParaRP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19</a:t>
            </a:fld>
            <a:endParaRPr lang="en-US" dirty="0"/>
          </a:p>
        </p:txBody>
      </p:sp>
      <p:pic>
        <p:nvPicPr>
          <p:cNvPr id="1026" name="Picture 2" descr="5B8A1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65" y="2515949"/>
            <a:ext cx="5224129" cy="348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1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882D08-2020-DD42-8259-6AF002F7AF88}" type="slidenum">
              <a:rPr lang="en-US" smtClean="0"/>
              <a:t>2</a:t>
            </a:fld>
            <a:endParaRPr lang="en-US" dirty="0"/>
          </a:p>
        </p:txBody>
      </p:sp>
      <p:sp>
        <p:nvSpPr>
          <p:cNvPr id="3" name="Text Placeholder 2"/>
          <p:cNvSpPr>
            <a:spLocks noGrp="1"/>
          </p:cNvSpPr>
          <p:nvPr>
            <p:ph type="body" sz="quarter" idx="14"/>
          </p:nvPr>
        </p:nvSpPr>
        <p:spPr/>
        <p:txBody>
          <a:bodyPr/>
          <a:lstStyle/>
          <a:p>
            <a:endParaRPr lang="en-US"/>
          </a:p>
        </p:txBody>
      </p:sp>
      <p:sp>
        <p:nvSpPr>
          <p:cNvPr id="4" name="Footer Placeholder 3"/>
          <p:cNvSpPr>
            <a:spLocks noGrp="1"/>
          </p:cNvSpPr>
          <p:nvPr>
            <p:ph type="ftr" sz="quarter" idx="15"/>
          </p:nvPr>
        </p:nvSpPr>
        <p:spPr/>
        <p:txBody>
          <a:bodyPr/>
          <a:lstStyle/>
          <a:p>
            <a:r>
              <a:rPr lang="en-US" smtClean="0"/>
              <a:t>ncat.edu</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7" y="1877918"/>
            <a:ext cx="5881827" cy="3260430"/>
          </a:xfrm>
        </p:spPr>
        <p:txBody>
          <a:bodyPr/>
          <a:lstStyle/>
          <a:p>
            <a:r>
              <a:rPr lang="en-US" dirty="0" smtClean="0"/>
              <a:t>Joint Ph.D. Program in Social Work</a:t>
            </a:r>
          </a:p>
          <a:p>
            <a:r>
              <a:rPr lang="en-US" dirty="0"/>
              <a:t>Bachelor of Science in Health Services </a:t>
            </a:r>
            <a:r>
              <a:rPr lang="en-US" dirty="0" smtClean="0"/>
              <a:t>Management</a:t>
            </a:r>
          </a:p>
          <a:p>
            <a:r>
              <a:rPr lang="en-US" dirty="0" smtClean="0"/>
              <a:t>Certificate Programs</a:t>
            </a:r>
            <a:endParaRPr lang="en-US" dirty="0"/>
          </a:p>
          <a:p>
            <a:pPr lvl="1"/>
            <a:r>
              <a:rPr lang="en-US" dirty="0"/>
              <a:t>Data Analytics</a:t>
            </a:r>
          </a:p>
          <a:p>
            <a:pPr lvl="1"/>
            <a:r>
              <a:rPr lang="en-US" dirty="0"/>
              <a:t>Data-Driven Modeling and Analysis for Complex Systems</a:t>
            </a:r>
          </a:p>
          <a:p>
            <a:pPr lvl="1"/>
            <a:r>
              <a:rPr lang="en-US" dirty="0" smtClean="0"/>
              <a:t>Environmental </a:t>
            </a:r>
            <a:r>
              <a:rPr lang="en-US" dirty="0" smtClean="0"/>
              <a:t>Engineering</a:t>
            </a:r>
          </a:p>
          <a:p>
            <a:pPr lvl="1"/>
            <a:r>
              <a:rPr lang="en-US" dirty="0" smtClean="0"/>
              <a:t>Environmental </a:t>
            </a:r>
            <a:r>
              <a:rPr lang="en-US" dirty="0" smtClean="0"/>
              <a:t>Justice</a:t>
            </a:r>
          </a:p>
          <a:p>
            <a:pPr lvl="1"/>
            <a:r>
              <a:rPr lang="en-US" dirty="0"/>
              <a:t>Health &amp; Safety</a:t>
            </a:r>
          </a:p>
          <a:p>
            <a:pPr lvl="1"/>
            <a:r>
              <a:rPr lang="en-US" dirty="0" smtClean="0"/>
              <a:t>Lactation</a:t>
            </a:r>
          </a:p>
          <a:p>
            <a:pPr lvl="1"/>
            <a:r>
              <a:rPr lang="en-US" dirty="0"/>
              <a:t>Science</a:t>
            </a:r>
          </a:p>
          <a:p>
            <a:pPr lvl="1"/>
            <a:endParaRPr lang="en-US" dirty="0" smtClean="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NEW DEGREE PROGRAMS</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20</a:t>
            </a:fld>
            <a:endParaRPr lang="en-US" dirty="0"/>
          </a:p>
        </p:txBody>
      </p:sp>
      <p:pic>
        <p:nvPicPr>
          <p:cNvPr id="2050" name="Picture 2" descr="Chris Paul Initiative-3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369" y="1877919"/>
            <a:ext cx="5348896" cy="356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9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7" y="1877918"/>
            <a:ext cx="10743972" cy="3260430"/>
          </a:xfrm>
        </p:spPr>
        <p:txBody>
          <a:bodyPr/>
          <a:lstStyle/>
          <a:p>
            <a:r>
              <a:rPr lang="en-US" sz="2200" dirty="0">
                <a:solidFill>
                  <a:schemeClr val="tx1">
                    <a:lumMod val="75000"/>
                    <a:lumOff val="25000"/>
                  </a:schemeClr>
                </a:solidFill>
              </a:rPr>
              <a:t>The </a:t>
            </a:r>
            <a:r>
              <a:rPr lang="en-US" sz="2200" b="1" dirty="0">
                <a:solidFill>
                  <a:schemeClr val="tx1">
                    <a:lumMod val="75000"/>
                    <a:lumOff val="25000"/>
                  </a:schemeClr>
                </a:solidFill>
              </a:rPr>
              <a:t>Center for Excellence in Post-Harvest Technologies </a:t>
            </a:r>
            <a:r>
              <a:rPr lang="en-US" sz="2200" dirty="0">
                <a:solidFill>
                  <a:schemeClr val="tx1">
                    <a:lumMod val="75000"/>
                    <a:lumOff val="25000"/>
                  </a:schemeClr>
                </a:solidFill>
              </a:rPr>
              <a:t>in Kannapolis, NC </a:t>
            </a:r>
            <a:r>
              <a:rPr lang="en-US" sz="2200" dirty="0" smtClean="0"/>
              <a:t>adds </a:t>
            </a:r>
            <a:r>
              <a:rPr lang="en-US" sz="2200" dirty="0"/>
              <a:t>value to agricultural </a:t>
            </a:r>
            <a:r>
              <a:rPr lang="en-US" sz="2200" dirty="0" smtClean="0"/>
              <a:t>commodities </a:t>
            </a:r>
            <a:r>
              <a:rPr lang="en-US" sz="2200" dirty="0"/>
              <a:t>by finding new ways to make food safer, extend shelf life and preserve health-promoting nutrients. </a:t>
            </a:r>
            <a:r>
              <a:rPr lang="en-US" sz="2200" dirty="0" smtClean="0"/>
              <a:t>The center</a:t>
            </a:r>
            <a:r>
              <a:rPr lang="en-US" sz="2200" dirty="0" smtClean="0"/>
              <a:t> forges </a:t>
            </a:r>
            <a:r>
              <a:rPr lang="en-US" sz="2200" dirty="0"/>
              <a:t>partnerships with industry to create health enriching foods or supplements, and spur economic development in North Carolina</a:t>
            </a:r>
            <a:r>
              <a:rPr lang="en-US" sz="2200" dirty="0" smtClean="0"/>
              <a:t>.</a:t>
            </a:r>
          </a:p>
          <a:p>
            <a:r>
              <a:rPr lang="en-US" sz="2200" dirty="0" smtClean="0">
                <a:solidFill>
                  <a:schemeClr val="tx1">
                    <a:lumMod val="75000"/>
                    <a:lumOff val="25000"/>
                  </a:schemeClr>
                </a:solidFill>
              </a:rPr>
              <a:t>The </a:t>
            </a:r>
            <a:r>
              <a:rPr lang="en-US" sz="2200" b="1" dirty="0" smtClean="0">
                <a:solidFill>
                  <a:schemeClr val="tx1">
                    <a:lumMod val="75000"/>
                    <a:lumOff val="25000"/>
                  </a:schemeClr>
                </a:solidFill>
              </a:rPr>
              <a:t>Center </a:t>
            </a:r>
            <a:r>
              <a:rPr lang="en-US" sz="2200" b="1" dirty="0">
                <a:solidFill>
                  <a:schemeClr val="tx1">
                    <a:lumMod val="75000"/>
                    <a:lumOff val="25000"/>
                  </a:schemeClr>
                </a:solidFill>
              </a:rPr>
              <a:t>for Outreach in Alzheimer’s Aging and Community </a:t>
            </a:r>
            <a:r>
              <a:rPr lang="en-US" sz="2200" b="1" dirty="0" smtClean="0">
                <a:solidFill>
                  <a:schemeClr val="tx1">
                    <a:lumMod val="75000"/>
                    <a:lumOff val="25000"/>
                  </a:schemeClr>
                </a:solidFill>
              </a:rPr>
              <a:t>Health </a:t>
            </a:r>
            <a:r>
              <a:rPr lang="en-US" sz="2200" dirty="0" smtClean="0">
                <a:solidFill>
                  <a:schemeClr val="tx1">
                    <a:lumMod val="75000"/>
                    <a:lumOff val="25000"/>
                  </a:schemeClr>
                </a:solidFill>
              </a:rPr>
              <a:t>is the nation’s </a:t>
            </a:r>
            <a:r>
              <a:rPr lang="en-US" sz="2200" dirty="0">
                <a:solidFill>
                  <a:schemeClr val="tx1">
                    <a:lumMod val="75000"/>
                    <a:lumOff val="25000"/>
                  </a:schemeClr>
                </a:solidFill>
              </a:rPr>
              <a:t>foremost center focusing on the disproportionate vulnerability of Alzheimer’s disease in Black </a:t>
            </a:r>
            <a:r>
              <a:rPr lang="en-US" sz="2200" dirty="0" smtClean="0">
                <a:solidFill>
                  <a:schemeClr val="tx1">
                    <a:lumMod val="75000"/>
                    <a:lumOff val="25000"/>
                  </a:schemeClr>
                </a:solidFill>
              </a:rPr>
              <a:t>communities.</a:t>
            </a:r>
          </a:p>
          <a:p>
            <a:r>
              <a:rPr lang="en-US" sz="2200" dirty="0"/>
              <a:t>The </a:t>
            </a:r>
            <a:r>
              <a:rPr lang="en-US" sz="2200" b="1" dirty="0"/>
              <a:t>Center for Energy Research and Technology </a:t>
            </a:r>
            <a:r>
              <a:rPr lang="en-US" sz="2200" dirty="0" smtClean="0"/>
              <a:t>is </a:t>
            </a:r>
            <a:r>
              <a:rPr lang="en-US" sz="2200" dirty="0"/>
              <a:t>an interdisciplinary energy research center, created to foster collaborative research and development of new energy-related technologies. CERT focuses on basic and applied research, outreach and extension activities, and education related to renewable energy, energy efficiency, alternative fuels and vehicle technologies, sustainable green buildings, and the environment.</a:t>
            </a:r>
            <a:endParaRPr lang="en-US" sz="2200" dirty="0">
              <a:solidFill>
                <a:schemeClr val="tx1">
                  <a:lumMod val="75000"/>
                  <a:lumOff val="25000"/>
                </a:schemeClr>
              </a:solidFill>
            </a:endParaRPr>
          </a:p>
          <a:p>
            <a:endParaRPr lang="en-US" sz="2200" dirty="0" smtClean="0">
              <a:solidFill>
                <a:schemeClr val="tx1">
                  <a:lumMod val="75000"/>
                  <a:lumOff val="25000"/>
                </a:schemeClr>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RESEARCH CENTERS</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21</a:t>
            </a:fld>
            <a:endParaRPr lang="en-US" dirty="0"/>
          </a:p>
        </p:txBody>
      </p:sp>
    </p:spTree>
    <p:extLst>
      <p:ext uri="{BB962C8B-B14F-4D97-AF65-F5344CB8AC3E}">
        <p14:creationId xmlns:p14="http://schemas.microsoft.com/office/powerpoint/2010/main" val="15921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45777" y="1877918"/>
            <a:ext cx="10744199" cy="3260430"/>
          </a:xfrm>
        </p:spPr>
        <p:txBody>
          <a:bodyPr/>
          <a:lstStyle/>
          <a:p>
            <a:r>
              <a:rPr lang="en-US" sz="2200" dirty="0" smtClean="0">
                <a:solidFill>
                  <a:schemeClr val="tx1">
                    <a:lumMod val="75000"/>
                    <a:lumOff val="25000"/>
                  </a:schemeClr>
                </a:solidFill>
              </a:rPr>
              <a:t>The </a:t>
            </a:r>
            <a:r>
              <a:rPr lang="en-US" sz="2200" b="1" dirty="0" smtClean="0">
                <a:solidFill>
                  <a:schemeClr val="tx1">
                    <a:lumMod val="75000"/>
                    <a:lumOff val="25000"/>
                  </a:schemeClr>
                </a:solidFill>
              </a:rPr>
              <a:t>Center of Excellence in Cybersecurity, Research Education and Outreach </a:t>
            </a:r>
            <a:r>
              <a:rPr lang="en-US" sz="2200" dirty="0" smtClean="0">
                <a:solidFill>
                  <a:schemeClr val="tx1">
                    <a:lumMod val="75000"/>
                    <a:lumOff val="25000"/>
                  </a:schemeClr>
                </a:solidFill>
              </a:rPr>
              <a:t>is an </a:t>
            </a:r>
            <a:r>
              <a:rPr lang="en-US" sz="2200" dirty="0">
                <a:solidFill>
                  <a:schemeClr val="tx1">
                    <a:lumMod val="75000"/>
                    <a:lumOff val="25000"/>
                  </a:schemeClr>
                </a:solidFill>
              </a:rPr>
              <a:t>inclusive community of stakeholders distinguished by interdisciplinary and innovative approaches that translate knowledge into solutions for cybersecurity challenges</a:t>
            </a:r>
            <a:r>
              <a:rPr lang="en-US" sz="2200" dirty="0" smtClean="0">
                <a:solidFill>
                  <a:schemeClr val="tx1">
                    <a:lumMod val="75000"/>
                    <a:lumOff val="25000"/>
                  </a:schemeClr>
                </a:solidFill>
              </a:rPr>
              <a:t>. </a:t>
            </a:r>
          </a:p>
          <a:p>
            <a:r>
              <a:rPr lang="en-US" sz="2200" dirty="0" smtClean="0">
                <a:solidFill>
                  <a:schemeClr val="tx1">
                    <a:lumMod val="75000"/>
                    <a:lumOff val="25000"/>
                  </a:schemeClr>
                </a:solidFill>
              </a:rPr>
              <a:t>The </a:t>
            </a:r>
            <a:r>
              <a:rPr lang="en-US" sz="2200" b="1" dirty="0">
                <a:solidFill>
                  <a:schemeClr val="tx1">
                    <a:lumMod val="75000"/>
                    <a:lumOff val="25000"/>
                  </a:schemeClr>
                </a:solidFill>
              </a:rPr>
              <a:t>Center of Excellence in </a:t>
            </a:r>
            <a:r>
              <a:rPr lang="en-US" sz="2200" b="1" dirty="0" smtClean="0">
                <a:solidFill>
                  <a:schemeClr val="tx1">
                    <a:lumMod val="75000"/>
                    <a:lumOff val="25000"/>
                  </a:schemeClr>
                </a:solidFill>
              </a:rPr>
              <a:t>Product Design and Advanced </a:t>
            </a:r>
            <a:r>
              <a:rPr lang="en-US" sz="2200" b="1" dirty="0">
                <a:solidFill>
                  <a:schemeClr val="tx1">
                    <a:lumMod val="75000"/>
                    <a:lumOff val="25000"/>
                  </a:schemeClr>
                </a:solidFill>
              </a:rPr>
              <a:t>Manufacturing </a:t>
            </a:r>
            <a:r>
              <a:rPr lang="en-US" sz="2200" dirty="0">
                <a:solidFill>
                  <a:schemeClr val="tx1">
                    <a:lumMod val="75000"/>
                    <a:lumOff val="25000"/>
                  </a:schemeClr>
                </a:solidFill>
              </a:rPr>
              <a:t>will be a leader in transformational design and manufacturing to address local and global challenges by innovating convergent solutions through inclusive partnerships. </a:t>
            </a:r>
            <a:endParaRPr lang="en-US" sz="2200" dirty="0" smtClean="0">
              <a:solidFill>
                <a:schemeClr val="tx1">
                  <a:lumMod val="75000"/>
                  <a:lumOff val="25000"/>
                </a:schemeClr>
              </a:solidFill>
            </a:endParaRPr>
          </a:p>
          <a:p>
            <a:r>
              <a:rPr lang="en-US" sz="2200" dirty="0" smtClean="0">
                <a:solidFill>
                  <a:schemeClr val="tx1">
                    <a:lumMod val="75000"/>
                    <a:lumOff val="25000"/>
                  </a:schemeClr>
                </a:solidFill>
              </a:rPr>
              <a:t>The </a:t>
            </a:r>
            <a:r>
              <a:rPr lang="en-US" sz="2200" b="1" dirty="0">
                <a:solidFill>
                  <a:schemeClr val="tx1">
                    <a:lumMod val="75000"/>
                    <a:lumOff val="25000"/>
                  </a:schemeClr>
                </a:solidFill>
              </a:rPr>
              <a:t>Center of Excellence in Entrepreneurship and Innovation </a:t>
            </a:r>
            <a:r>
              <a:rPr lang="en-US" sz="2200" dirty="0">
                <a:solidFill>
                  <a:schemeClr val="tx1">
                    <a:lumMod val="75000"/>
                    <a:lumOff val="25000"/>
                  </a:schemeClr>
                </a:solidFill>
              </a:rPr>
              <a:t>aims to provide exemplary leadership in research, academic programming, and community outreach to drive economic development so the people of North Carolina can benefit from the research and innovations generated by the </a:t>
            </a:r>
            <a:r>
              <a:rPr lang="en-US" sz="2200" dirty="0" smtClean="0">
                <a:solidFill>
                  <a:schemeClr val="tx1">
                    <a:lumMod val="75000"/>
                    <a:lumOff val="25000"/>
                  </a:schemeClr>
                </a:solidFill>
              </a:rPr>
              <a:t>university</a:t>
            </a:r>
            <a:r>
              <a:rPr lang="en-US" sz="2200" dirty="0">
                <a:solidFill>
                  <a:schemeClr val="tx1">
                    <a:lumMod val="75000"/>
                    <a:lumOff val="25000"/>
                  </a:schemeClr>
                </a:solidFill>
              </a:rPr>
              <a:t>. The CEEI is also a bridge between innovation and the marketplace. </a:t>
            </a:r>
          </a:p>
          <a:p>
            <a:endParaRPr lang="en-US" dirty="0">
              <a:solidFill>
                <a:schemeClr val="tx1">
                  <a:lumMod val="75000"/>
                  <a:lumOff val="25000"/>
                </a:schemeClr>
              </a:solidFill>
            </a:endParaRPr>
          </a:p>
          <a:p>
            <a:endParaRPr lang="en-US" dirty="0" smtClean="0">
              <a:solidFill>
                <a:schemeClr val="tx1">
                  <a:lumMod val="75000"/>
                  <a:lumOff val="25000"/>
                </a:schemeClr>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RESEARCH CENTERS</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22</a:t>
            </a:fld>
            <a:endParaRPr lang="en-US" dirty="0"/>
          </a:p>
        </p:txBody>
      </p:sp>
    </p:spTree>
    <p:extLst>
      <p:ext uri="{BB962C8B-B14F-4D97-AF65-F5344CB8AC3E}">
        <p14:creationId xmlns:p14="http://schemas.microsoft.com/office/powerpoint/2010/main" val="223983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7" y="1877918"/>
            <a:ext cx="4932684" cy="3260430"/>
          </a:xfrm>
        </p:spPr>
        <p:txBody>
          <a:bodyPr/>
          <a:lstStyle/>
          <a:p>
            <a:r>
              <a:rPr lang="en-US" sz="2200" dirty="0" smtClean="0"/>
              <a:t>Commissioned by Provost Beryl McEwen to assess the economic impact of N.C. A&amp;T in FY 2017-2018.</a:t>
            </a:r>
          </a:p>
          <a:p>
            <a:r>
              <a:rPr lang="en-US" sz="2200" dirty="0" smtClean="0"/>
              <a:t>Conducted by Dr. Alfredo Romero and Dr. Cephas </a:t>
            </a:r>
            <a:r>
              <a:rPr lang="en-US" sz="2200" dirty="0" err="1" smtClean="0"/>
              <a:t>Naanwab</a:t>
            </a:r>
            <a:r>
              <a:rPr lang="en-US" sz="2200" dirty="0" smtClean="0"/>
              <a:t>, Associate Professors of Economics at N.C. A&amp;T. </a:t>
            </a:r>
          </a:p>
          <a:p>
            <a:r>
              <a:rPr lang="en-US" sz="2200" dirty="0" smtClean="0"/>
              <a:t>Designed to measure and quantify the economic the economic impact of the university in Guilford County, the Piedmont Triad, and the state of North Carolina. </a:t>
            </a:r>
            <a:endParaRPr lang="en-US" sz="2200"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ECONOMIC IMPACT STUDY</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23</a:t>
            </a:fld>
            <a:endParaRPr lang="en-US" dirty="0"/>
          </a:p>
        </p:txBody>
      </p:sp>
      <p:sp>
        <p:nvSpPr>
          <p:cNvPr id="2" name="TextBox 1"/>
          <p:cNvSpPr txBox="1"/>
          <p:nvPr/>
        </p:nvSpPr>
        <p:spPr>
          <a:xfrm>
            <a:off x="6423661" y="1110029"/>
            <a:ext cx="4786890" cy="5016758"/>
          </a:xfrm>
          <a:prstGeom prst="rect">
            <a:avLst/>
          </a:prstGeom>
          <a:solidFill>
            <a:schemeClr val="accent1"/>
          </a:solidFill>
        </p:spPr>
        <p:txBody>
          <a:bodyPr wrap="square" rtlCol="0">
            <a:spAutoFit/>
          </a:bodyPr>
          <a:lstStyle/>
          <a:p>
            <a:pPr algn="ctr"/>
            <a:endParaRPr lang="en-US" sz="2000" b="1" dirty="0" smtClean="0">
              <a:solidFill>
                <a:schemeClr val="bg1"/>
              </a:solidFill>
            </a:endParaRPr>
          </a:p>
          <a:p>
            <a:pPr algn="ctr"/>
            <a:r>
              <a:rPr lang="en-US" sz="3200" b="1" dirty="0" smtClean="0">
                <a:solidFill>
                  <a:schemeClr val="bg1"/>
                </a:solidFill>
              </a:rPr>
              <a:t>$1.018 Billion</a:t>
            </a:r>
          </a:p>
          <a:p>
            <a:pPr algn="ctr"/>
            <a:r>
              <a:rPr lang="en-US" sz="2000" dirty="0">
                <a:solidFill>
                  <a:schemeClr val="bg1"/>
                </a:solidFill>
              </a:rPr>
              <a:t>i</a:t>
            </a:r>
            <a:r>
              <a:rPr lang="en-US" sz="2000" dirty="0" smtClean="0">
                <a:solidFill>
                  <a:schemeClr val="bg1"/>
                </a:solidFill>
              </a:rPr>
              <a:t>n output (sales)</a:t>
            </a:r>
          </a:p>
          <a:p>
            <a:pPr algn="ctr"/>
            <a:endParaRPr lang="en-US" sz="2000" dirty="0" smtClean="0">
              <a:solidFill>
                <a:schemeClr val="bg1"/>
              </a:solidFill>
            </a:endParaRPr>
          </a:p>
          <a:p>
            <a:pPr algn="ctr"/>
            <a:r>
              <a:rPr lang="en-US" sz="3200" b="1" dirty="0" smtClean="0">
                <a:solidFill>
                  <a:schemeClr val="bg1"/>
                </a:solidFill>
              </a:rPr>
              <a:t>$604 Million</a:t>
            </a:r>
          </a:p>
          <a:p>
            <a:pPr algn="ctr"/>
            <a:r>
              <a:rPr lang="en-US" sz="2000" dirty="0" smtClean="0">
                <a:solidFill>
                  <a:schemeClr val="bg1"/>
                </a:solidFill>
              </a:rPr>
              <a:t>in value added (gross regional product)</a:t>
            </a:r>
          </a:p>
          <a:p>
            <a:pPr algn="ctr"/>
            <a:endParaRPr lang="en-US" sz="2000" dirty="0" smtClean="0">
              <a:solidFill>
                <a:schemeClr val="bg1"/>
              </a:solidFill>
            </a:endParaRPr>
          </a:p>
          <a:p>
            <a:pPr algn="ctr"/>
            <a:r>
              <a:rPr lang="en-US" sz="3200" b="1" dirty="0" smtClean="0">
                <a:solidFill>
                  <a:schemeClr val="bg1"/>
                </a:solidFill>
              </a:rPr>
              <a:t>$38 Million</a:t>
            </a:r>
          </a:p>
          <a:p>
            <a:pPr algn="ctr"/>
            <a:r>
              <a:rPr lang="en-US" sz="2000" dirty="0" smtClean="0">
                <a:solidFill>
                  <a:schemeClr val="bg1"/>
                </a:solidFill>
              </a:rPr>
              <a:t>in labor income</a:t>
            </a:r>
          </a:p>
          <a:p>
            <a:pPr algn="ctr"/>
            <a:endParaRPr lang="en-US" sz="2000" dirty="0" smtClean="0">
              <a:solidFill>
                <a:schemeClr val="bg1"/>
              </a:solidFill>
            </a:endParaRPr>
          </a:p>
          <a:p>
            <a:pPr algn="ctr"/>
            <a:r>
              <a:rPr lang="en-US" sz="3200" b="1" dirty="0" smtClean="0">
                <a:solidFill>
                  <a:schemeClr val="bg1"/>
                </a:solidFill>
              </a:rPr>
              <a:t>8,919</a:t>
            </a:r>
          </a:p>
          <a:p>
            <a:pPr algn="ctr"/>
            <a:r>
              <a:rPr lang="en-US" sz="2000" dirty="0" smtClean="0">
                <a:solidFill>
                  <a:schemeClr val="bg1"/>
                </a:solidFill>
              </a:rPr>
              <a:t>full and part time jobs</a:t>
            </a:r>
          </a:p>
          <a:p>
            <a:endParaRPr lang="en-US" sz="3200" dirty="0"/>
          </a:p>
        </p:txBody>
      </p:sp>
    </p:spTree>
    <p:extLst>
      <p:ext uri="{BB962C8B-B14F-4D97-AF65-F5344CB8AC3E}">
        <p14:creationId xmlns:p14="http://schemas.microsoft.com/office/powerpoint/2010/main" val="582179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8" y="1877918"/>
            <a:ext cx="5946836" cy="3260430"/>
          </a:xfrm>
        </p:spPr>
        <p:txBody>
          <a:bodyPr/>
          <a:lstStyle/>
          <a:p>
            <a:r>
              <a:rPr lang="en-US" sz="2200" dirty="0"/>
              <a:t>The </a:t>
            </a:r>
            <a:r>
              <a:rPr lang="en-US" sz="2200" b="1" dirty="0"/>
              <a:t>East Greensboro Renaissance Committee </a:t>
            </a:r>
            <a:r>
              <a:rPr lang="en-US" sz="2200" dirty="0" smtClean="0"/>
              <a:t>has </a:t>
            </a:r>
            <a:r>
              <a:rPr lang="en-US" sz="2200" dirty="0"/>
              <a:t>made tremendous strides </a:t>
            </a:r>
            <a:r>
              <a:rPr lang="en-US" sz="2200" dirty="0" smtClean="0"/>
              <a:t>since its inception in January 2019:</a:t>
            </a:r>
          </a:p>
          <a:p>
            <a:pPr lvl="1"/>
            <a:r>
              <a:rPr lang="en-US" dirty="0" smtClean="0"/>
              <a:t>Formed </a:t>
            </a:r>
            <a:r>
              <a:rPr lang="en-US" dirty="0"/>
              <a:t>and engaged the </a:t>
            </a:r>
            <a:r>
              <a:rPr lang="en-US" dirty="0" smtClean="0"/>
              <a:t>N.C. </a:t>
            </a:r>
            <a:r>
              <a:rPr lang="en-US" dirty="0"/>
              <a:t>A&amp;T East Greensboro Renaissance Community Advisory </a:t>
            </a:r>
            <a:r>
              <a:rPr lang="en-US" dirty="0" smtClean="0"/>
              <a:t>Committee</a:t>
            </a:r>
          </a:p>
          <a:p>
            <a:pPr lvl="1"/>
            <a:r>
              <a:rPr lang="en-US" dirty="0" smtClean="0"/>
              <a:t>Completed </a:t>
            </a:r>
            <a:r>
              <a:rPr lang="en-US" dirty="0"/>
              <a:t>a </a:t>
            </a:r>
            <a:r>
              <a:rPr lang="en-US" dirty="0" smtClean="0"/>
              <a:t>highest </a:t>
            </a:r>
            <a:r>
              <a:rPr lang="en-US" dirty="0"/>
              <a:t>and </a:t>
            </a:r>
            <a:r>
              <a:rPr lang="en-US" dirty="0" smtClean="0"/>
              <a:t>best </a:t>
            </a:r>
            <a:r>
              <a:rPr lang="en-US" dirty="0"/>
              <a:t>u</a:t>
            </a:r>
            <a:r>
              <a:rPr lang="en-US" dirty="0" smtClean="0"/>
              <a:t>se </a:t>
            </a:r>
            <a:r>
              <a:rPr lang="en-US" dirty="0"/>
              <a:t>a</a:t>
            </a:r>
            <a:r>
              <a:rPr lang="en-US" dirty="0" smtClean="0"/>
              <a:t>nalysis </a:t>
            </a:r>
            <a:r>
              <a:rPr lang="en-US" dirty="0"/>
              <a:t>of East Gate City Blvd and East Market </a:t>
            </a:r>
            <a:r>
              <a:rPr lang="en-US" dirty="0" smtClean="0"/>
              <a:t>Street</a:t>
            </a:r>
          </a:p>
          <a:p>
            <a:pPr lvl="1"/>
            <a:r>
              <a:rPr lang="en-US" dirty="0" smtClean="0"/>
              <a:t>Engaged </a:t>
            </a:r>
            <a:r>
              <a:rPr lang="en-US" dirty="0"/>
              <a:t>elected officials and city leadership </a:t>
            </a:r>
            <a:r>
              <a:rPr lang="en-US" dirty="0" smtClean="0"/>
              <a:t>in </a:t>
            </a:r>
            <a:r>
              <a:rPr lang="en-US" dirty="0"/>
              <a:t>improvement action plans for </a:t>
            </a:r>
            <a:r>
              <a:rPr lang="en-US" dirty="0" smtClean="0"/>
              <a:t>neighborhoods </a:t>
            </a:r>
            <a:r>
              <a:rPr lang="en-US" dirty="0"/>
              <a:t>surrounding the campus in East </a:t>
            </a:r>
            <a:r>
              <a:rPr lang="en-US" dirty="0" smtClean="0"/>
              <a:t>Greensboro</a:t>
            </a:r>
          </a:p>
          <a:p>
            <a:pPr lvl="1"/>
            <a:r>
              <a:rPr lang="en-US" dirty="0" smtClean="0"/>
              <a:t>Created </a:t>
            </a:r>
            <a:r>
              <a:rPr lang="en-US" dirty="0"/>
              <a:t>redevelopment plan for East Market Street and retained land under site </a:t>
            </a:r>
            <a:r>
              <a:rPr lang="en-US" dirty="0" smtClean="0"/>
              <a:t>control</a:t>
            </a: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EAST GREENSBORO RENAISSANCE COMMITTEE</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24</a:t>
            </a:fld>
            <a:endParaRPr lang="en-US" dirty="0"/>
          </a:p>
        </p:txBody>
      </p:sp>
      <p:pic>
        <p:nvPicPr>
          <p:cNvPr id="3076" name="Picture 4" descr="Gateway Research Park |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219" y="2641944"/>
            <a:ext cx="4680757" cy="249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5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8" y="1877918"/>
            <a:ext cx="5459502" cy="3260430"/>
          </a:xfrm>
        </p:spPr>
        <p:txBody>
          <a:bodyPr/>
          <a:lstStyle/>
          <a:p>
            <a:r>
              <a:rPr lang="en-US" sz="2200" dirty="0"/>
              <a:t>The </a:t>
            </a:r>
            <a:r>
              <a:rPr lang="en-US" sz="2200" b="1" dirty="0"/>
              <a:t>N.C. A&amp;T Real Estate Foundation </a:t>
            </a:r>
            <a:r>
              <a:rPr lang="en-US" sz="2200" dirty="0"/>
              <a:t>has made significant investments to fulfill its mission to support the university’s quality environment of exemplary teaching and learning, scholarly and creative research, and effective community engagement and public service through the acquisition, ownership, transfer, development, and management of real estate or real estate-related </a:t>
            </a:r>
            <a:r>
              <a:rPr lang="en-US" sz="2200" dirty="0" smtClean="0"/>
              <a:t>projects.</a:t>
            </a:r>
            <a:endParaRPr lang="en-US" dirty="0" smtClean="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N.C. A&amp;T REAL ESTATE FOUNDATION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25</a:t>
            </a:fld>
            <a:endParaRPr lang="en-US" dirty="0"/>
          </a:p>
        </p:txBody>
      </p:sp>
      <p:sp>
        <p:nvSpPr>
          <p:cNvPr id="7" name="TextBox 6"/>
          <p:cNvSpPr txBox="1"/>
          <p:nvPr/>
        </p:nvSpPr>
        <p:spPr>
          <a:xfrm>
            <a:off x="6743699" y="1872322"/>
            <a:ext cx="4953000" cy="1477328"/>
          </a:xfrm>
          <a:prstGeom prst="rect">
            <a:avLst/>
          </a:prstGeom>
          <a:solidFill>
            <a:schemeClr val="accent1"/>
          </a:solidFill>
        </p:spPr>
        <p:txBody>
          <a:bodyPr wrap="square" rtlCol="0">
            <a:spAutoFit/>
          </a:bodyPr>
          <a:lstStyle/>
          <a:p>
            <a:pPr algn="ctr"/>
            <a:r>
              <a:rPr lang="en-US" sz="5000" b="1" dirty="0" smtClean="0">
                <a:solidFill>
                  <a:schemeClr val="bg1"/>
                </a:solidFill>
              </a:rPr>
              <a:t>$</a:t>
            </a:r>
            <a:r>
              <a:rPr lang="en-US" sz="5000" b="1" dirty="0">
                <a:solidFill>
                  <a:schemeClr val="bg1"/>
                </a:solidFill>
              </a:rPr>
              <a:t>144 Million</a:t>
            </a:r>
          </a:p>
          <a:p>
            <a:pPr algn="ctr"/>
            <a:r>
              <a:rPr lang="en-US" sz="2000" dirty="0" smtClean="0">
                <a:solidFill>
                  <a:schemeClr val="bg1"/>
                </a:solidFill>
              </a:rPr>
              <a:t>N.C</a:t>
            </a:r>
            <a:r>
              <a:rPr lang="en-US" sz="2000" dirty="0">
                <a:solidFill>
                  <a:schemeClr val="bg1"/>
                </a:solidFill>
              </a:rPr>
              <a:t>. A&amp;T Real Estate </a:t>
            </a:r>
            <a:r>
              <a:rPr lang="en-US" sz="2000" dirty="0" smtClean="0">
                <a:solidFill>
                  <a:schemeClr val="bg1"/>
                </a:solidFill>
              </a:rPr>
              <a:t>Foundation – </a:t>
            </a:r>
          </a:p>
          <a:p>
            <a:pPr algn="ctr"/>
            <a:r>
              <a:rPr lang="en-US" sz="2000" dirty="0" smtClean="0">
                <a:solidFill>
                  <a:schemeClr val="bg1"/>
                </a:solidFill>
              </a:rPr>
              <a:t>Total real estate investments</a:t>
            </a:r>
            <a:endParaRPr lang="en-US" sz="2000" dirty="0">
              <a:solidFill>
                <a:schemeClr val="bg1"/>
              </a:solidFill>
            </a:endParaRPr>
          </a:p>
        </p:txBody>
      </p:sp>
      <p:pic>
        <p:nvPicPr>
          <p:cNvPr id="4098" name="Picture 2" descr="150420-NCATSU-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699" y="3463290"/>
            <a:ext cx="4910547" cy="260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1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727" y="1877918"/>
            <a:ext cx="10287000" cy="3260430"/>
          </a:xfrm>
        </p:spPr>
        <p:txBody>
          <a:bodyPr/>
          <a:lstStyle/>
          <a:p>
            <a:r>
              <a:rPr lang="en-US" sz="2200" dirty="0"/>
              <a:t>The </a:t>
            </a:r>
            <a:r>
              <a:rPr lang="en-US" sz="2200" b="1" dirty="0"/>
              <a:t>Piedmont Triad Partnership </a:t>
            </a:r>
            <a:r>
              <a:rPr lang="en-US" sz="2200" dirty="0"/>
              <a:t>is a private leadership organization connecting and leveraging the region’s leaders and assets to drive increased economic growth and jobs.</a:t>
            </a:r>
          </a:p>
          <a:p>
            <a:pPr lvl="1"/>
            <a:r>
              <a:rPr lang="en-US" dirty="0" smtClean="0"/>
              <a:t>PTP focuses on the </a:t>
            </a:r>
            <a:r>
              <a:rPr lang="en-US" b="1" dirty="0" smtClean="0"/>
              <a:t>Carolina Corridor, </a:t>
            </a:r>
            <a:r>
              <a:rPr lang="en-US" dirty="0" smtClean="0"/>
              <a:t>between </a:t>
            </a:r>
            <a:r>
              <a:rPr lang="en-US" dirty="0"/>
              <a:t>Winston-Salem and Fayetteville at the heart of North Carolina with four new </a:t>
            </a:r>
            <a:r>
              <a:rPr lang="en-US" dirty="0" err="1"/>
              <a:t>megasites</a:t>
            </a:r>
            <a:r>
              <a:rPr lang="en-US" dirty="0"/>
              <a:t> of 7,200 acres of certified land that offer advanced manufacturers room to grow, as well as many other industrial sites, urban research parks and mixed-use developments</a:t>
            </a:r>
            <a:r>
              <a:rPr lang="en-US" dirty="0" smtClean="0"/>
              <a:t>.</a:t>
            </a:r>
          </a:p>
          <a:p>
            <a:pPr lvl="1"/>
            <a:r>
              <a:rPr lang="en-US" dirty="0"/>
              <a:t>More </a:t>
            </a:r>
            <a:r>
              <a:rPr lang="en-US" dirty="0" smtClean="0"/>
              <a:t>than 30 colleges and universities in </a:t>
            </a:r>
            <a:r>
              <a:rPr lang="en-US" dirty="0"/>
              <a:t>and around the </a:t>
            </a:r>
            <a:r>
              <a:rPr lang="en-US" b="1" dirty="0"/>
              <a:t>Carolina </a:t>
            </a:r>
            <a:r>
              <a:rPr lang="en-US" b="1" dirty="0" smtClean="0"/>
              <a:t>Core</a:t>
            </a:r>
            <a:r>
              <a:rPr lang="en-US" dirty="0" smtClean="0"/>
              <a:t>, including N.C. A&amp;T, fuel </a:t>
            </a:r>
            <a:r>
              <a:rPr lang="en-US" dirty="0"/>
              <a:t>the region’s workforce, contribute to an innovation mindset and inject a vibrancy into communities. </a:t>
            </a:r>
            <a:endParaRPr lang="en-US" dirty="0" smtClean="0"/>
          </a:p>
          <a:p>
            <a:pPr lvl="1"/>
            <a:r>
              <a:rPr lang="en-US" dirty="0"/>
              <a:t>The Carolina Core and North Carolina at large are continually investing in workforce development initiatives, from internship and apprenticeship programs to strategic partnerships bolstering educational attainment.</a:t>
            </a:r>
            <a:endParaRPr lang="en-US" dirty="0" smtClean="0"/>
          </a:p>
          <a:p>
            <a:pPr lvl="1"/>
            <a:endParaRPr lang="en-US" dirty="0" smtClean="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PIEDMONT TRIAD PARTNERSHIP</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26</a:t>
            </a:fld>
            <a:endParaRPr lang="en-US" dirty="0"/>
          </a:p>
        </p:txBody>
      </p:sp>
    </p:spTree>
    <p:extLst>
      <p:ext uri="{BB962C8B-B14F-4D97-AF65-F5344CB8AC3E}">
        <p14:creationId xmlns:p14="http://schemas.microsoft.com/office/powerpoint/2010/main" val="69808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2088772"/>
            <a:ext cx="9407050" cy="2014537"/>
          </a:xfrm>
          <a:prstGeom prst="rect">
            <a:avLst/>
          </a:prstGeom>
        </p:spPr>
        <p:txBody>
          <a:bodyPr/>
          <a:lstStyle/>
          <a:p>
            <a:pPr algn="ctr"/>
            <a:r>
              <a:rPr lang="en-US" dirty="0" smtClean="0"/>
              <a:t>WHAT MORE CAN WE DO TO TRANSFORM AND HAVE GREATER IMPACT ON OUR COMMUNITY, REGION, AND STATE?</a:t>
            </a:r>
            <a:endParaRPr lang="en-US" dirty="0"/>
          </a:p>
        </p:txBody>
      </p:sp>
    </p:spTree>
    <p:extLst>
      <p:ext uri="{BB962C8B-B14F-4D97-AF65-F5344CB8AC3E}">
        <p14:creationId xmlns:p14="http://schemas.microsoft.com/office/powerpoint/2010/main" val="417104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THANK YOU</a:t>
            </a:r>
            <a:endParaRPr lang="en-US" dirty="0"/>
          </a:p>
        </p:txBody>
      </p:sp>
    </p:spTree>
    <p:extLst>
      <p:ext uri="{BB962C8B-B14F-4D97-AF65-F5344CB8AC3E}">
        <p14:creationId xmlns:p14="http://schemas.microsoft.com/office/powerpoint/2010/main" val="21101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882D08-2020-DD42-8259-6AF002F7AF88}" type="slidenum">
              <a:rPr lang="en-US" smtClean="0"/>
              <a:t>3</a:t>
            </a:fld>
            <a:endParaRPr lang="en-US" dirty="0"/>
          </a:p>
        </p:txBody>
      </p:sp>
      <p:sp>
        <p:nvSpPr>
          <p:cNvPr id="3" name="Text Placeholder 2"/>
          <p:cNvSpPr>
            <a:spLocks noGrp="1"/>
          </p:cNvSpPr>
          <p:nvPr>
            <p:ph type="body" sz="quarter" idx="14"/>
          </p:nvPr>
        </p:nvSpPr>
        <p:spPr/>
        <p:txBody>
          <a:bodyPr/>
          <a:lstStyle/>
          <a:p>
            <a:endParaRPr lang="en-US"/>
          </a:p>
        </p:txBody>
      </p:sp>
      <p:sp>
        <p:nvSpPr>
          <p:cNvPr id="4" name="Footer Placeholder 3"/>
          <p:cNvSpPr>
            <a:spLocks noGrp="1"/>
          </p:cNvSpPr>
          <p:nvPr>
            <p:ph type="ftr" sz="quarter" idx="15"/>
          </p:nvPr>
        </p:nvSpPr>
        <p:spPr/>
        <p:txBody>
          <a:bodyPr/>
          <a:lstStyle/>
          <a:p>
            <a:r>
              <a:rPr lang="en-US" smtClean="0"/>
              <a:t>ncat.edu</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33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86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Pandemic Picture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75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Social Unrest Picture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720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37AC-C697-C646-B5B4-F95193FB89C3}"/>
              </a:ext>
            </a:extLst>
          </p:cNvPr>
          <p:cNvSpPr>
            <a:spLocks noGrp="1"/>
          </p:cNvSpPr>
          <p:nvPr>
            <p:ph type="ctrTitle"/>
          </p:nvPr>
        </p:nvSpPr>
        <p:spPr>
          <a:xfrm>
            <a:off x="1339609" y="1574422"/>
            <a:ext cx="9407050" cy="2014537"/>
          </a:xfrm>
          <a:prstGeom prst="rect">
            <a:avLst/>
          </a:prstGeom>
        </p:spPr>
        <p:txBody>
          <a:bodyPr/>
          <a:lstStyle/>
          <a:p>
            <a:pPr algn="ctr"/>
            <a:r>
              <a:rPr lang="en-US" dirty="0" smtClean="0"/>
              <a:t>DO WE WANT TO BE TRANSFORMATIVE?</a:t>
            </a:r>
            <a:endParaRPr lang="en-US" dirty="0"/>
          </a:p>
        </p:txBody>
      </p:sp>
    </p:spTree>
    <p:extLst>
      <p:ext uri="{BB962C8B-B14F-4D97-AF65-F5344CB8AC3E}">
        <p14:creationId xmlns:p14="http://schemas.microsoft.com/office/powerpoint/2010/main" val="416838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r>
              <a:rPr lang="en-US" dirty="0" smtClean="0"/>
              <a:t>Do </a:t>
            </a:r>
            <a:r>
              <a:rPr lang="en-US" dirty="0"/>
              <a:t>we want to become a significant economic driver for the State, Piedmont Triad Region, and East Greensboro?</a:t>
            </a:r>
          </a:p>
          <a:p>
            <a:r>
              <a:rPr lang="en-US" dirty="0"/>
              <a:t>Should we understand the most critical needs of our community and forge relevant partnerships to help solve them?</a:t>
            </a:r>
          </a:p>
          <a:p>
            <a:r>
              <a:rPr lang="en-US" dirty="0"/>
              <a:t>Should we aspire to be </a:t>
            </a:r>
            <a:r>
              <a:rPr lang="en-US" dirty="0" smtClean="0"/>
              <a:t>among the </a:t>
            </a:r>
            <a:r>
              <a:rPr lang="en-US" dirty="0"/>
              <a:t>national leaders in America in producing graduates in areas of critical need?</a:t>
            </a:r>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727" y="1310990"/>
            <a:ext cx="10887978" cy="566928"/>
          </a:xfrm>
        </p:spPr>
        <p:txBody>
          <a:bodyPr/>
          <a:lstStyle/>
          <a:p>
            <a:r>
              <a:rPr lang="en-US" dirty="0"/>
              <a:t>DO WE WANT TO BE </a:t>
            </a:r>
            <a:r>
              <a:rPr lang="en-US" dirty="0" smtClean="0"/>
              <a:t>TRANSFORMATIVE? </a:t>
            </a:r>
            <a:endParaRPr lang="en-US" dirty="0"/>
          </a:p>
        </p:txBody>
      </p:sp>
      <p:sp>
        <p:nvSpPr>
          <p:cNvPr id="16" name="Text Placeholder 15">
            <a:extLst>
              <a:ext uri="{FF2B5EF4-FFF2-40B4-BE49-F238E27FC236}">
                <a16:creationId xmlns:a16="http://schemas.microsoft.com/office/drawing/2014/main" id="{561B9BAE-25C5-4B69-988B-7AA77A36EFF1}"/>
              </a:ext>
            </a:extLst>
          </p:cNvPr>
          <p:cNvSpPr>
            <a:spLocks noGrp="1"/>
          </p:cNvSpPr>
          <p:nvPr>
            <p:ph type="body" sz="quarter" idx="13"/>
          </p:nvPr>
        </p:nvSpPr>
        <p:spPr/>
        <p:txBody>
          <a:bodyPr/>
          <a:lstStyle/>
          <a:p>
            <a:r>
              <a:rPr lang="en-US" dirty="0" smtClean="0">
                <a:solidFill>
                  <a:schemeClr val="accent1"/>
                </a:solidFill>
              </a:rPr>
              <a:t>Questions posed at Faculty-Staff Institute in 2019</a:t>
            </a:r>
            <a:endParaRPr lang="en-US" dirty="0">
              <a:solidFill>
                <a:schemeClr val="accent1"/>
              </a:solidFill>
            </a:endParaRP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8</a:t>
            </a:fld>
            <a:endParaRPr lang="en-US" dirty="0"/>
          </a:p>
        </p:txBody>
      </p:sp>
    </p:spTree>
    <p:extLst>
      <p:ext uri="{BB962C8B-B14F-4D97-AF65-F5344CB8AC3E}">
        <p14:creationId xmlns:p14="http://schemas.microsoft.com/office/powerpoint/2010/main" val="336693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r>
              <a:rPr lang="en-US" dirty="0" smtClean="0"/>
              <a:t>N.C. A&amp;T was created </a:t>
            </a:r>
            <a:r>
              <a:rPr lang="en-US" dirty="0"/>
              <a:t>by the </a:t>
            </a:r>
            <a:r>
              <a:rPr lang="en-US" b="1" dirty="0"/>
              <a:t>Second Morrill Act</a:t>
            </a:r>
            <a:r>
              <a:rPr lang="en-US" dirty="0"/>
              <a:t>, in 1890, which expanded the system of land-grant universities to include </a:t>
            </a:r>
            <a:r>
              <a:rPr lang="en-US" dirty="0" smtClean="0"/>
              <a:t>historically </a:t>
            </a:r>
            <a:r>
              <a:rPr lang="en-US" dirty="0"/>
              <a:t>black </a:t>
            </a:r>
            <a:r>
              <a:rPr lang="en-US" dirty="0" smtClean="0"/>
              <a:t>institutions </a:t>
            </a:r>
            <a:r>
              <a:rPr lang="en-US" dirty="0"/>
              <a:t>in </a:t>
            </a:r>
            <a:r>
              <a:rPr lang="en-US" dirty="0" smtClean="0"/>
              <a:t>states </a:t>
            </a:r>
            <a:r>
              <a:rPr lang="en-US" dirty="0"/>
              <a:t>where segregation denied minorities access to the land-grant institution established by the First Morrill Act, in 1862.</a:t>
            </a:r>
          </a:p>
          <a:p>
            <a:r>
              <a:rPr lang="en-US" b="1" dirty="0" smtClean="0"/>
              <a:t>The land-grant mission is to expand </a:t>
            </a:r>
            <a:r>
              <a:rPr lang="en-US" b="1" dirty="0"/>
              <a:t>access and improve student success to deliver the innovative workforce of tomorrow; advance and promote research and discovery to improve society, foster economic growth, </a:t>
            </a:r>
            <a:r>
              <a:rPr lang="en-US" b="1" dirty="0" smtClean="0"/>
              <a:t>address </a:t>
            </a:r>
            <a:r>
              <a:rPr lang="en-US" b="1" dirty="0"/>
              <a:t>global challenges; and build healthy, prosperous, equitable, and vibrant communities locally and globally.</a:t>
            </a:r>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727" y="1310990"/>
            <a:ext cx="10887978" cy="566928"/>
          </a:xfrm>
        </p:spPr>
        <p:txBody>
          <a:bodyPr/>
          <a:lstStyle/>
          <a:p>
            <a:r>
              <a:rPr lang="en-US" dirty="0" smtClean="0"/>
              <a:t>WHY SHOULD WE WANT TO BE TRANSFORMATIVE?</a:t>
            </a:r>
            <a:endParaRPr lang="en-US" dirty="0"/>
          </a:p>
        </p:txBody>
      </p:sp>
      <p:sp>
        <p:nvSpPr>
          <p:cNvPr id="16" name="Text Placeholder 15">
            <a:extLst>
              <a:ext uri="{FF2B5EF4-FFF2-40B4-BE49-F238E27FC236}">
                <a16:creationId xmlns:a16="http://schemas.microsoft.com/office/drawing/2014/main" id="{561B9BAE-25C5-4B69-988B-7AA77A36EFF1}"/>
              </a:ext>
            </a:extLst>
          </p:cNvPr>
          <p:cNvSpPr>
            <a:spLocks noGrp="1"/>
          </p:cNvSpPr>
          <p:nvPr>
            <p:ph type="body" sz="quarter" idx="13"/>
          </p:nvPr>
        </p:nvSpPr>
        <p:spPr/>
        <p:txBody>
          <a:bodyPr/>
          <a:lstStyle/>
          <a:p>
            <a:r>
              <a:rPr lang="en-US" dirty="0" smtClean="0">
                <a:solidFill>
                  <a:schemeClr val="accent1"/>
                </a:solidFill>
              </a:rPr>
              <a:t>Land-Grant Mission</a:t>
            </a:r>
            <a:endParaRPr lang="en-US" dirty="0">
              <a:solidFill>
                <a:schemeClr val="accent1"/>
              </a:solidFill>
            </a:endParaRP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294967295"/>
          </p:nvPr>
        </p:nvSpPr>
        <p:spPr/>
        <p:txBody>
          <a:bodyPr/>
          <a:lstStyle/>
          <a:p>
            <a:fld id="{2DA5447E-0822-1949-A150-34FFF811F168}" type="slidenum">
              <a:rPr lang="en-US" smtClean="0"/>
              <a:pPr/>
              <a:t>9</a:t>
            </a:fld>
            <a:endParaRPr lang="en-US" dirty="0"/>
          </a:p>
        </p:txBody>
      </p:sp>
    </p:spTree>
    <p:extLst>
      <p:ext uri="{BB962C8B-B14F-4D97-AF65-F5344CB8AC3E}">
        <p14:creationId xmlns:p14="http://schemas.microsoft.com/office/powerpoint/2010/main" val="2142284937"/>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44546A"/>
      </a:dk2>
      <a:lt2>
        <a:srgbClr val="E7E6E6"/>
      </a:lt2>
      <a:accent1>
        <a:srgbClr val="004683"/>
      </a:accent1>
      <a:accent2>
        <a:srgbClr val="FDB930"/>
      </a:accent2>
      <a:accent3>
        <a:srgbClr val="666666"/>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AT_Brand">
  <a:themeElements>
    <a:clrScheme name="Custom 19">
      <a:dk1>
        <a:srgbClr val="4C4C4C"/>
      </a:dk1>
      <a:lt1>
        <a:srgbClr val="FFFFFF"/>
      </a:lt1>
      <a:dk2>
        <a:srgbClr val="44546A"/>
      </a:dk2>
      <a:lt2>
        <a:srgbClr val="C2C2C2"/>
      </a:lt2>
      <a:accent1>
        <a:srgbClr val="004684"/>
      </a:accent1>
      <a:accent2>
        <a:srgbClr val="FDB927"/>
      </a:accent2>
      <a:accent3>
        <a:srgbClr val="666666"/>
      </a:accent3>
      <a:accent4>
        <a:srgbClr val="FDB927"/>
      </a:accent4>
      <a:accent5>
        <a:srgbClr val="5B9BD5"/>
      </a:accent5>
      <a:accent6>
        <a:srgbClr val="70AD47"/>
      </a:accent6>
      <a:hlink>
        <a:srgbClr val="004683"/>
      </a:hlink>
      <a:folHlink>
        <a:srgbClr val="004683"/>
      </a:folHlink>
    </a:clrScheme>
    <a:fontScheme name="NCAT - 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AT_" id="{435F3027-E9E9-4D1C-8EB8-E9F2452064B5}" vid="{F0C78797-80E2-4302-8090-E1FA5200D2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22324</TotalTime>
  <Words>1815</Words>
  <Application>Microsoft Office PowerPoint</Application>
  <PresentationFormat>Widescreen</PresentationFormat>
  <Paragraphs>130</Paragraphs>
  <Slides>28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Airborne</vt:lpstr>
      <vt:lpstr>Arial</vt:lpstr>
      <vt:lpstr>BoomerSerif Book</vt:lpstr>
      <vt:lpstr>Calibri</vt:lpstr>
      <vt:lpstr>Courier New</vt:lpstr>
      <vt:lpstr>Franklin Gothic Book</vt:lpstr>
      <vt:lpstr>Franklin Gothic Heavy</vt:lpstr>
      <vt:lpstr>Franklin Gothic Medium</vt:lpstr>
      <vt:lpstr>Tahoma</vt:lpstr>
      <vt:lpstr>Times New Roman</vt:lpstr>
      <vt:lpstr>Office Theme</vt:lpstr>
      <vt:lpstr>NCAT_Brand</vt:lpstr>
      <vt:lpstr>N.C. a&amp;t state university: The state of the university</vt:lpstr>
      <vt:lpstr>PowerPoint Presentation</vt:lpstr>
      <vt:lpstr>PowerPoint Presentation</vt:lpstr>
      <vt:lpstr>PowerPoint Presentation</vt:lpstr>
      <vt:lpstr>Pandemic Picture</vt:lpstr>
      <vt:lpstr>Social Unrest Picture</vt:lpstr>
      <vt:lpstr>DO WE WANT TO BE TRANSFORMATIVE?</vt:lpstr>
      <vt:lpstr>DO WE WANT TO BE TRANSFORMATIVE? </vt:lpstr>
      <vt:lpstr>WHY SHOULD WE WANT TO BE TRANSFORMATIVE?</vt:lpstr>
      <vt:lpstr>OPPORTUNITIES TO TRANSFORM</vt:lpstr>
      <vt:lpstr>AMERICA’S OPPORTUNITY GAPS: BY THE NUMBERS</vt:lpstr>
      <vt:lpstr>EDUCATION</vt:lpstr>
      <vt:lpstr>EMPLOYMENT</vt:lpstr>
      <vt:lpstr>ENTREPRENEURSHIP</vt:lpstr>
      <vt:lpstr>CRIMINAL JUSTICE</vt:lpstr>
      <vt:lpstr>HEALTH </vt:lpstr>
      <vt:lpstr>WEALTH DISPARITY </vt:lpstr>
      <vt:lpstr>WHAT DOES THIS HAVE TO DO WITH N.C. A&amp;T?</vt:lpstr>
      <vt:lpstr>HOW CAN WE BE TRANSFORMATIVE?</vt:lpstr>
      <vt:lpstr>NEW DEGREE PROGRAMS</vt:lpstr>
      <vt:lpstr>RESEARCH CENTERS</vt:lpstr>
      <vt:lpstr>RESEARCH CENTERS</vt:lpstr>
      <vt:lpstr>ECONOMIC IMPACT STUDY</vt:lpstr>
      <vt:lpstr>EAST GREENSBORO RENAISSANCE COMMITTEE</vt:lpstr>
      <vt:lpstr>N.C. A&amp;T REAL ESTATE FOUNDATION</vt:lpstr>
      <vt:lpstr>PIEDMONT TRIAD PARTNERSHIP</vt:lpstr>
      <vt:lpstr>WHAT MORE CAN WE DO TO TRANSFORM AND HAVE GREATER IMPACT ON OUR COMMUNITY, REGION, AND STATE?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Shannon P Bennett</cp:lastModifiedBy>
  <cp:revision>283</cp:revision>
  <cp:lastPrinted>2019-08-15T20:26:34Z</cp:lastPrinted>
  <dcterms:created xsi:type="dcterms:W3CDTF">2018-07-09T14:47:23Z</dcterms:created>
  <dcterms:modified xsi:type="dcterms:W3CDTF">2020-07-20T19:26:55Z</dcterms:modified>
</cp:coreProperties>
</file>